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1.bin" ContentType="application/vnd.openxmlformats-officedocument.oleObject"/>
  <Override PartName="/ppt/notesSlides/notesSlide31.xml" ContentType="application/vnd.openxmlformats-officedocument.presentationml.notesSlide+xml"/>
  <Override PartName="/ppt/embeddings/oleObject2.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embeddings/oleObject3.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45"/>
  </p:notesMasterIdLst>
  <p:sldIdLst>
    <p:sldId id="25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318"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CAE"/>
    <a:srgbClr val="F3FC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94484" autoAdjust="0"/>
  </p:normalViewPr>
  <p:slideViewPr>
    <p:cSldViewPr>
      <p:cViewPr>
        <p:scale>
          <a:sx n="80" d="100"/>
          <a:sy n="80" d="100"/>
        </p:scale>
        <p:origin x="-1120"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07"/>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04B8D7-C275-4E72-BAB5-0629BFF4CE3C}" type="datetimeFigureOut">
              <a:rPr lang="en-US" smtClean="0"/>
              <a:pPr/>
              <a:t>5/23/13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692DF9-1BF4-427E-85E5-865AFAC3D50E}" type="slidenum">
              <a:rPr lang="en-US" smtClean="0"/>
              <a:pPr/>
              <a:t>‹#›</a:t>
            </a:fld>
            <a:endParaRPr lang="en-US"/>
          </a:p>
        </p:txBody>
      </p:sp>
    </p:spTree>
    <p:extLst>
      <p:ext uri="{BB962C8B-B14F-4D97-AF65-F5344CB8AC3E}">
        <p14:creationId xmlns:p14="http://schemas.microsoft.com/office/powerpoint/2010/main" val="4163567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B0A6FEC-4EAF-4FB7-AEAD-DDD64F599831}" type="slidenum">
              <a:rPr lang="en-US" smtClean="0"/>
              <a:pPr/>
              <a:t>2</a:t>
            </a:fld>
            <a:endParaRPr lang="en-US" smtClean="0"/>
          </a:p>
        </p:txBody>
      </p:sp>
      <p:sp>
        <p:nvSpPr>
          <p:cNvPr id="68611" name="Rectangle 2"/>
          <p:cNvSpPr>
            <a:spLocks noGrp="1" noRot="1" noChangeAspect="1" noChangeArrowheads="1" noTextEdit="1"/>
          </p:cNvSpPr>
          <p:nvPr>
            <p:ph type="sldImg"/>
          </p:nvPr>
        </p:nvSpPr>
        <p:spPr>
          <a:xfrm>
            <a:off x="1144588" y="684213"/>
            <a:ext cx="4572000" cy="3429000"/>
          </a:xfrm>
          <a:ln/>
        </p:spPr>
      </p:sp>
      <p:sp>
        <p:nvSpPr>
          <p:cNvPr id="68612" name="Rectangle 3"/>
          <p:cNvSpPr>
            <a:spLocks noGrp="1" noChangeArrowheads="1"/>
          </p:cNvSpPr>
          <p:nvPr>
            <p:ph type="body" idx="1"/>
          </p:nvPr>
        </p:nvSpPr>
        <p:spPr>
          <a:noFill/>
          <a:ln/>
        </p:spPr>
        <p:txBody>
          <a:bodyPr/>
          <a:lstStyle/>
          <a:p>
            <a:pPr eaLnBrk="1" hangingPunct="1"/>
            <a:r>
              <a:rPr lang="en-US" smtClean="0"/>
              <a:t>Today we will discuss 1) 2) 3) and 4)</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841E3B0-C966-45AB-B84E-7B681C399BC8}" type="slidenum">
              <a:rPr lang="en-US" smtClean="0"/>
              <a:pPr/>
              <a:t>11</a:t>
            </a:fld>
            <a:endParaRPr lang="en-US" smtClean="0"/>
          </a:p>
        </p:txBody>
      </p:sp>
      <p:sp>
        <p:nvSpPr>
          <p:cNvPr id="77827" name="Rectangle 2"/>
          <p:cNvSpPr>
            <a:spLocks noGrp="1" noRot="1" noChangeAspect="1" noChangeArrowheads="1" noTextEdit="1"/>
          </p:cNvSpPr>
          <p:nvPr>
            <p:ph type="sldImg"/>
          </p:nvPr>
        </p:nvSpPr>
        <p:spPr>
          <a:xfrm>
            <a:off x="1144588" y="684213"/>
            <a:ext cx="4572000" cy="3429000"/>
          </a:xfrm>
          <a:ln/>
        </p:spPr>
      </p:sp>
      <p:sp>
        <p:nvSpPr>
          <p:cNvPr id="77828" name="Rectangle 3"/>
          <p:cNvSpPr>
            <a:spLocks noGrp="1" noChangeArrowheads="1"/>
          </p:cNvSpPr>
          <p:nvPr>
            <p:ph type="body" idx="1"/>
          </p:nvPr>
        </p:nvSpPr>
        <p:spPr>
          <a:xfrm>
            <a:off x="914815" y="4343713"/>
            <a:ext cx="5028370" cy="4115425"/>
          </a:xfrm>
          <a:noFill/>
          <a:ln/>
        </p:spPr>
        <p:txBody>
          <a:bodyPr/>
          <a:lstStyle/>
          <a:p>
            <a:pPr eaLnBrk="1" hangingPunct="1"/>
            <a:r>
              <a:rPr lang="en-US" smtClean="0"/>
              <a:t>Emergency Action Plans include a section describing appropriate repair methods.  Problems can occur at any time, but they sometimes occur during the night, or on weekends, or holidays. These guides can be used in the absence of specific instructions provided by engineering/ construction division and can help mitigate the problem until engineers can assess the situation.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8178EC21-C2AE-49B4-A676-724E40D40057}" type="slidenum">
              <a:rPr lang="en-US" smtClean="0"/>
              <a:pPr/>
              <a:t>12</a:t>
            </a:fld>
            <a:endParaRPr lang="en-US" smtClean="0"/>
          </a:p>
        </p:txBody>
      </p:sp>
      <p:sp>
        <p:nvSpPr>
          <p:cNvPr id="78851" name="Rectangle 2"/>
          <p:cNvSpPr>
            <a:spLocks noGrp="1" noRot="1" noChangeAspect="1" noChangeArrowheads="1" noTextEdit="1"/>
          </p:cNvSpPr>
          <p:nvPr>
            <p:ph type="sldImg"/>
          </p:nvPr>
        </p:nvSpPr>
        <p:spPr>
          <a:xfrm>
            <a:off x="1144588" y="684213"/>
            <a:ext cx="4572000" cy="3429000"/>
          </a:xfrm>
          <a:ln/>
        </p:spPr>
      </p:sp>
      <p:sp>
        <p:nvSpPr>
          <p:cNvPr id="78852" name="Rectangle 3"/>
          <p:cNvSpPr>
            <a:spLocks noGrp="1" noChangeArrowheads="1"/>
          </p:cNvSpPr>
          <p:nvPr>
            <p:ph type="body" idx="1"/>
          </p:nvPr>
        </p:nvSpPr>
        <p:spPr>
          <a:xfrm>
            <a:off x="914815" y="4343713"/>
            <a:ext cx="5028370" cy="4115425"/>
          </a:xfrm>
          <a:noFill/>
          <a:ln/>
        </p:spPr>
        <p:txBody>
          <a:bodyPr/>
          <a:lstStyle/>
          <a:p>
            <a:pPr eaLnBrk="1" hangingPunct="1"/>
            <a:r>
              <a:rPr lang="en-US" smtClean="0"/>
              <a:t>Your emergency action plan is similar to a life raft.  If you take it down and test it periodically to ensure it will float, it has the ability to save you.  If you don’t test it periodically, it may dry rot.  It will give you a false sense of security.  Your EAP is the same way.  If you don’t test it periodically, it may become outdated.  The information you need won’t be available in an emergency.  You won’t have time to research all the information required in an emergency.  People, equipment locations, available contractors, and telephone numbers should be constantly updated to ensure quick response.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EC1C34F0-19C6-4E6A-A88F-D1A1FB47414F}" type="slidenum">
              <a:rPr lang="en-US" smtClean="0"/>
              <a:pPr/>
              <a:t>13</a:t>
            </a:fld>
            <a:endParaRPr lang="en-US" smtClean="0"/>
          </a:p>
        </p:txBody>
      </p:sp>
      <p:sp>
        <p:nvSpPr>
          <p:cNvPr id="79875" name="Rectangle 2"/>
          <p:cNvSpPr>
            <a:spLocks noGrp="1" noRot="1" noChangeAspect="1" noChangeArrowheads="1" noTextEdit="1"/>
          </p:cNvSpPr>
          <p:nvPr>
            <p:ph type="sldImg"/>
          </p:nvPr>
        </p:nvSpPr>
        <p:spPr>
          <a:xfrm>
            <a:off x="1144588" y="684213"/>
            <a:ext cx="4572000" cy="3429000"/>
          </a:xfrm>
          <a:ln/>
        </p:spPr>
      </p:sp>
      <p:sp>
        <p:nvSpPr>
          <p:cNvPr id="79876" name="Rectangle 3"/>
          <p:cNvSpPr>
            <a:spLocks noGrp="1" noChangeArrowheads="1"/>
          </p:cNvSpPr>
          <p:nvPr>
            <p:ph type="body" idx="1"/>
          </p:nvPr>
        </p:nvSpPr>
        <p:spPr>
          <a:xfrm>
            <a:off x="914815" y="4343713"/>
            <a:ext cx="5028370" cy="4115425"/>
          </a:xfrm>
          <a:noFill/>
          <a:ln/>
        </p:spPr>
        <p:txBody>
          <a:bodyPr/>
          <a:lstStyle/>
          <a:p>
            <a:pPr eaLnBrk="1" hangingPunct="1"/>
            <a:r>
              <a:rPr lang="en-US" smtClean="0"/>
              <a:t>These are the basics of an EAP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F04C72D3-01B1-441A-8A79-FFBAB1BEA15B}" type="slidenum">
              <a:rPr lang="en-US" smtClean="0"/>
              <a:pPr/>
              <a:t>14</a:t>
            </a:fld>
            <a:endParaRPr lang="en-US" smtClean="0"/>
          </a:p>
        </p:txBody>
      </p:sp>
      <p:sp>
        <p:nvSpPr>
          <p:cNvPr id="80899" name="Rectangle 2"/>
          <p:cNvSpPr>
            <a:spLocks noGrp="1" noRot="1" noChangeAspect="1" noChangeArrowheads="1" noTextEdit="1"/>
          </p:cNvSpPr>
          <p:nvPr>
            <p:ph type="sldImg"/>
          </p:nvPr>
        </p:nvSpPr>
        <p:spPr>
          <a:xfrm>
            <a:off x="1144588" y="684213"/>
            <a:ext cx="4572000" cy="3429000"/>
          </a:xfrm>
          <a:ln/>
        </p:spPr>
      </p:sp>
      <p:sp>
        <p:nvSpPr>
          <p:cNvPr id="80900" name="Rectangle 3"/>
          <p:cNvSpPr>
            <a:spLocks noGrp="1" noChangeArrowheads="1"/>
          </p:cNvSpPr>
          <p:nvPr>
            <p:ph type="body" idx="1"/>
          </p:nvPr>
        </p:nvSpPr>
        <p:spPr>
          <a:xfrm>
            <a:off x="914815" y="4343713"/>
            <a:ext cx="5028370" cy="4115425"/>
          </a:xfrm>
          <a:noFill/>
          <a:ln/>
        </p:spPr>
        <p:txBody>
          <a:bodyPr/>
          <a:lstStyle/>
          <a:p>
            <a:pPr eaLnBrk="1" hangingPunct="1"/>
            <a:r>
              <a:rPr lang="en-US" smtClean="0"/>
              <a:t>These are the basics of an EAP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11EC0F0-B64E-4AA2-A494-3F8D9CEB3CC9}" type="slidenum">
              <a:rPr lang="en-US" smtClean="0"/>
              <a:pPr/>
              <a:t>15</a:t>
            </a:fld>
            <a:endParaRPr lang="en-US" smtClean="0"/>
          </a:p>
        </p:txBody>
      </p:sp>
      <p:sp>
        <p:nvSpPr>
          <p:cNvPr id="81923" name="Rectangle 2"/>
          <p:cNvSpPr>
            <a:spLocks noGrp="1" noRot="1" noChangeAspect="1" noChangeArrowheads="1" noTextEdit="1"/>
          </p:cNvSpPr>
          <p:nvPr>
            <p:ph type="sldImg"/>
          </p:nvPr>
        </p:nvSpPr>
        <p:spPr>
          <a:xfrm>
            <a:off x="1144588" y="684213"/>
            <a:ext cx="4572000" cy="3429000"/>
          </a:xfrm>
          <a:ln/>
        </p:spPr>
      </p:sp>
      <p:sp>
        <p:nvSpPr>
          <p:cNvPr id="81924" name="Rectangle 3"/>
          <p:cNvSpPr>
            <a:spLocks noGrp="1" noChangeArrowheads="1"/>
          </p:cNvSpPr>
          <p:nvPr>
            <p:ph type="body" idx="1"/>
          </p:nvPr>
        </p:nvSpPr>
        <p:spPr>
          <a:xfrm>
            <a:off x="914815" y="4343713"/>
            <a:ext cx="5028370" cy="4115425"/>
          </a:xfrm>
          <a:noFill/>
          <a:ln/>
        </p:spPr>
        <p:txBody>
          <a:bodyPr/>
          <a:lstStyle/>
          <a:p>
            <a:pPr eaLnBrk="1" hangingPunct="1"/>
            <a:r>
              <a:rPr lang="en-US" smtClean="0"/>
              <a:t>There are two notification flowcharts in EAPs.  Who you call and in what order is determined by the urgency of the condition.  Failure in progress is the most urgent.  Your first priority is to notify downstream officials to begin evacuation.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F0364BFA-23DB-462E-8E15-66B5425C1634}" type="slidenum">
              <a:rPr lang="en-US" smtClean="0"/>
              <a:pPr/>
              <a:t>16</a:t>
            </a:fld>
            <a:endParaRPr lang="en-US" smtClean="0"/>
          </a:p>
        </p:txBody>
      </p:sp>
      <p:sp>
        <p:nvSpPr>
          <p:cNvPr id="82947" name="Rectangle 2"/>
          <p:cNvSpPr>
            <a:spLocks noGrp="1" noRot="1" noChangeAspect="1" noChangeArrowheads="1" noTextEdit="1"/>
          </p:cNvSpPr>
          <p:nvPr>
            <p:ph type="sldImg"/>
          </p:nvPr>
        </p:nvSpPr>
        <p:spPr>
          <a:xfrm>
            <a:off x="1144588" y="684213"/>
            <a:ext cx="4572000" cy="3429000"/>
          </a:xfrm>
          <a:ln/>
        </p:spPr>
      </p:sp>
      <p:sp>
        <p:nvSpPr>
          <p:cNvPr id="82948" name="Rectangle 3"/>
          <p:cNvSpPr>
            <a:spLocks noGrp="1" noChangeArrowheads="1"/>
          </p:cNvSpPr>
          <p:nvPr>
            <p:ph type="body" idx="1"/>
          </p:nvPr>
        </p:nvSpPr>
        <p:spPr>
          <a:xfrm>
            <a:off x="914815" y="4343713"/>
            <a:ext cx="5028370" cy="4115425"/>
          </a:xfrm>
          <a:noFill/>
          <a:ln/>
        </p:spPr>
        <p:txBody>
          <a:bodyPr/>
          <a:lstStyle/>
          <a:p>
            <a:pPr eaLnBrk="1" hangingPunct="1"/>
            <a:r>
              <a:rPr lang="en-US" smtClean="0"/>
              <a:t>The manager at the dam is generally responsible for notifying all the downstream officials before he notifies the Dam Safety Officer.  Since these positions downstream are either appointed, elected, or voluntary; the names and phone numbers change regularly.  It is imperative to update these contacts often.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E0B7ADE-008B-4E69-9A1C-F6C5303568D2}" type="slidenum">
              <a:rPr lang="en-US" smtClean="0"/>
              <a:pPr/>
              <a:t>17</a:t>
            </a:fld>
            <a:endParaRPr lang="en-US" smtClean="0"/>
          </a:p>
        </p:txBody>
      </p:sp>
      <p:sp>
        <p:nvSpPr>
          <p:cNvPr id="83971" name="Rectangle 2"/>
          <p:cNvSpPr>
            <a:spLocks noGrp="1" noRot="1" noChangeAspect="1" noChangeArrowheads="1" noTextEdit="1"/>
          </p:cNvSpPr>
          <p:nvPr>
            <p:ph type="sldImg"/>
          </p:nvPr>
        </p:nvSpPr>
        <p:spPr>
          <a:xfrm>
            <a:off x="1144588" y="684213"/>
            <a:ext cx="4572000" cy="3429000"/>
          </a:xfrm>
          <a:ln/>
        </p:spPr>
      </p:sp>
      <p:sp>
        <p:nvSpPr>
          <p:cNvPr id="83972" name="Rectangle 3"/>
          <p:cNvSpPr>
            <a:spLocks noGrp="1" noChangeArrowheads="1"/>
          </p:cNvSpPr>
          <p:nvPr>
            <p:ph type="body" idx="1"/>
          </p:nvPr>
        </p:nvSpPr>
        <p:spPr>
          <a:xfrm>
            <a:off x="914815" y="4343713"/>
            <a:ext cx="5028370" cy="4115425"/>
          </a:xfrm>
          <a:noFill/>
          <a:ln/>
        </p:spPr>
        <p:txBody>
          <a:bodyPr/>
          <a:lstStyle/>
          <a:p>
            <a:pPr eaLnBrk="1" hangingPunct="1"/>
            <a:r>
              <a:rPr lang="en-US" smtClean="0"/>
              <a:t>The manager at the dam is generally responsible for notifying all the downstream officials before he notifies the Dam Safety Officer.  Since these positions downstream are either appointed, elected, or voluntary; the names and phone numbers change regularly.  It is imperative to update these contacts often.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84E34A8-DE07-4E80-9446-958DFC5D4175}" type="slidenum">
              <a:rPr lang="en-US" smtClean="0"/>
              <a:pPr/>
              <a:t>18</a:t>
            </a:fld>
            <a:endParaRPr lang="en-US" smtClean="0"/>
          </a:p>
        </p:txBody>
      </p:sp>
      <p:sp>
        <p:nvSpPr>
          <p:cNvPr id="84995" name="Rectangle 2"/>
          <p:cNvSpPr>
            <a:spLocks noGrp="1" noRot="1" noChangeAspect="1" noChangeArrowheads="1" noTextEdit="1"/>
          </p:cNvSpPr>
          <p:nvPr>
            <p:ph type="sldImg"/>
          </p:nvPr>
        </p:nvSpPr>
        <p:spPr>
          <a:xfrm>
            <a:off x="1144588" y="684213"/>
            <a:ext cx="4572000" cy="3429000"/>
          </a:xfrm>
          <a:ln/>
        </p:spPr>
      </p:sp>
      <p:sp>
        <p:nvSpPr>
          <p:cNvPr id="84996" name="Rectangle 3"/>
          <p:cNvSpPr>
            <a:spLocks noGrp="1" noChangeArrowheads="1"/>
          </p:cNvSpPr>
          <p:nvPr>
            <p:ph type="body" idx="1"/>
          </p:nvPr>
        </p:nvSpPr>
        <p:spPr>
          <a:xfrm>
            <a:off x="914815" y="4343713"/>
            <a:ext cx="5028370" cy="4115425"/>
          </a:xfrm>
          <a:noFill/>
          <a:ln/>
        </p:spPr>
        <p:txBody>
          <a:bodyPr/>
          <a:lstStyle/>
          <a:p>
            <a:pPr eaLnBrk="1" hangingPunct="1"/>
            <a:r>
              <a:rPr lang="en-US" smtClean="0"/>
              <a:t>The notification procedure for possible dam failure is completely different from failure in progress.  Internal notifications to the Dam Safety Officer and Dam Safety Committee can provide timely instructions to prevent catastrophic failure.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AFE322E3-CD62-4DBC-AFA2-C2E87388224F}" type="slidenum">
              <a:rPr lang="en-US" smtClean="0"/>
              <a:pPr/>
              <a:t>19</a:t>
            </a:fld>
            <a:endParaRPr lang="en-US" smtClean="0"/>
          </a:p>
        </p:txBody>
      </p:sp>
      <p:sp>
        <p:nvSpPr>
          <p:cNvPr id="86019" name="Rectangle 2"/>
          <p:cNvSpPr>
            <a:spLocks noGrp="1" noRot="1" noChangeAspect="1" noChangeArrowheads="1" noTextEdit="1"/>
          </p:cNvSpPr>
          <p:nvPr>
            <p:ph type="sldImg"/>
          </p:nvPr>
        </p:nvSpPr>
        <p:spPr>
          <a:xfrm>
            <a:off x="1144588" y="684213"/>
            <a:ext cx="4572000" cy="3429000"/>
          </a:xfrm>
          <a:ln/>
        </p:spPr>
      </p:sp>
      <p:sp>
        <p:nvSpPr>
          <p:cNvPr id="86020" name="Rectangle 3"/>
          <p:cNvSpPr>
            <a:spLocks noGrp="1" noChangeArrowheads="1"/>
          </p:cNvSpPr>
          <p:nvPr>
            <p:ph type="body" idx="1"/>
          </p:nvPr>
        </p:nvSpPr>
        <p:spPr>
          <a:xfrm>
            <a:off x="914815" y="4343713"/>
            <a:ext cx="5028370" cy="4115425"/>
          </a:xfrm>
          <a:noFill/>
          <a:ln/>
        </p:spPr>
        <p:txBody>
          <a:bodyPr/>
          <a:lstStyle/>
          <a:p>
            <a:pPr eaLnBrk="1" hangingPunct="1"/>
            <a:r>
              <a:rPr lang="en-US" dirty="0" smtClean="0"/>
              <a:t>The manager at the dam will notify the area manager and the Dam Safety Officer.  The Dam Safety Officer will notify the Dam Safety Committee.  The Area Manager may additionally contact the Readiness Chief, who is a Dam Safety Committee member.  Contacting the Readiness Branch will assist the Committee by activating the EOC (by order of the Commander, or his acting official) and will additionally begin upward notification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CC085B50-B38B-42CE-B8BE-1C7DAB863B24}" type="slidenum">
              <a:rPr lang="en-US" smtClean="0"/>
              <a:pPr/>
              <a:t>20</a:t>
            </a:fld>
            <a:endParaRPr lang="en-US" smtClean="0"/>
          </a:p>
        </p:txBody>
      </p:sp>
      <p:sp>
        <p:nvSpPr>
          <p:cNvPr id="87043" name="Rectangle 2"/>
          <p:cNvSpPr>
            <a:spLocks noGrp="1" noRot="1" noChangeAspect="1" noChangeArrowheads="1" noTextEdit="1"/>
          </p:cNvSpPr>
          <p:nvPr>
            <p:ph type="sldImg"/>
          </p:nvPr>
        </p:nvSpPr>
        <p:spPr>
          <a:xfrm>
            <a:off x="1144588" y="684213"/>
            <a:ext cx="4572000" cy="3429000"/>
          </a:xfrm>
          <a:ln/>
        </p:spPr>
      </p:sp>
      <p:sp>
        <p:nvSpPr>
          <p:cNvPr id="87044" name="Rectangle 3"/>
          <p:cNvSpPr>
            <a:spLocks noGrp="1" noChangeArrowheads="1"/>
          </p:cNvSpPr>
          <p:nvPr>
            <p:ph type="body" idx="1"/>
          </p:nvPr>
        </p:nvSpPr>
        <p:spPr>
          <a:xfrm>
            <a:off x="914815" y="4343713"/>
            <a:ext cx="5028370" cy="4115425"/>
          </a:xfrm>
          <a:noFill/>
          <a:ln/>
        </p:spPr>
        <p:txBody>
          <a:bodyPr/>
          <a:lstStyle/>
          <a:p>
            <a:pPr eaLnBrk="1" hangingPunct="1"/>
            <a:r>
              <a:rPr lang="en-US" smtClean="0"/>
              <a:t>Redundancy is the key to successful notification.  Most people have cell phones or blackberry devices.  List as many phone numbers and alternate phone numbers as they are willing to provide.  List alternates for key contacts and multiple phone numbers for them.  Ensure that all personal information is safeguarded under the privacy act.  Unless you have permission in writing to publish these numbers, DON’T!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7D284C3-E69C-4F1F-B2EC-155E60169669}" type="slidenum">
              <a:rPr lang="en-US" smtClean="0"/>
              <a:pPr/>
              <a:t>3</a:t>
            </a:fld>
            <a:endParaRPr lang="en-US" smtClean="0"/>
          </a:p>
        </p:txBody>
      </p:sp>
      <p:sp>
        <p:nvSpPr>
          <p:cNvPr id="69635" name="Rectangle 2"/>
          <p:cNvSpPr>
            <a:spLocks noGrp="1" noRot="1" noChangeAspect="1" noChangeArrowheads="1" noTextEdit="1"/>
          </p:cNvSpPr>
          <p:nvPr>
            <p:ph type="sldImg"/>
          </p:nvPr>
        </p:nvSpPr>
        <p:spPr>
          <a:xfrm>
            <a:off x="1144588" y="684213"/>
            <a:ext cx="4572000" cy="3429000"/>
          </a:xfrm>
          <a:ln/>
        </p:spPr>
      </p:sp>
      <p:sp>
        <p:nvSpPr>
          <p:cNvPr id="69636" name="Rectangle 3"/>
          <p:cNvSpPr>
            <a:spLocks noGrp="1" noChangeArrowheads="1"/>
          </p:cNvSpPr>
          <p:nvPr>
            <p:ph type="body" idx="1"/>
          </p:nvPr>
        </p:nvSpPr>
        <p:spPr>
          <a:noFill/>
          <a:ln/>
        </p:spPr>
        <p:txBody>
          <a:bodyPr/>
          <a:lstStyle/>
          <a:p>
            <a:pPr eaLnBrk="1" hangingPunct="1"/>
            <a:r>
              <a:rPr lang="en-US" smtClean="0"/>
              <a:t>What constitutes a dam safety emergency?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24C73794-36B0-47EC-B3FA-9392C695FB64}" type="slidenum">
              <a:rPr lang="en-US" smtClean="0"/>
              <a:pPr/>
              <a:t>21</a:t>
            </a:fld>
            <a:endParaRPr lang="en-US" smtClean="0"/>
          </a:p>
        </p:txBody>
      </p:sp>
      <p:sp>
        <p:nvSpPr>
          <p:cNvPr id="88067" name="Rectangle 2"/>
          <p:cNvSpPr>
            <a:spLocks noGrp="1" noRot="1" noChangeAspect="1" noChangeArrowheads="1" noTextEdit="1"/>
          </p:cNvSpPr>
          <p:nvPr>
            <p:ph type="sldImg"/>
          </p:nvPr>
        </p:nvSpPr>
        <p:spPr>
          <a:xfrm>
            <a:off x="1144588" y="684213"/>
            <a:ext cx="4572000" cy="3429000"/>
          </a:xfrm>
          <a:ln/>
        </p:spPr>
      </p:sp>
      <p:sp>
        <p:nvSpPr>
          <p:cNvPr id="88068" name="Rectangle 3"/>
          <p:cNvSpPr>
            <a:spLocks noGrp="1" noChangeArrowheads="1"/>
          </p:cNvSpPr>
          <p:nvPr>
            <p:ph type="body" idx="1"/>
          </p:nvPr>
        </p:nvSpPr>
        <p:spPr>
          <a:xfrm>
            <a:off x="914815" y="4343713"/>
            <a:ext cx="5028370" cy="4115425"/>
          </a:xfrm>
          <a:noFill/>
          <a:ln/>
        </p:spPr>
        <p:txBody>
          <a:bodyPr/>
          <a:lstStyle/>
          <a:p>
            <a:pPr eaLnBrk="1" hangingPunct="1"/>
            <a:r>
              <a:rPr lang="en-US" smtClean="0"/>
              <a:t>This section of the EAP is to aid personnel at the dam in assessing emergency situations.  Early information provided to the Dam Safety Committee must be correct and useful.  The interpretation given to decision makers prior to engineers arriving on site will lead their course of action.  This portion of the EAP is not a cookbook.  Common sense, experience, and judgment must be used when describing a situation or providing critical data.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91A77DB-0BC6-48DB-A32F-19CA3F1B3171}" type="slidenum">
              <a:rPr lang="en-US" smtClean="0"/>
              <a:pPr/>
              <a:t>22</a:t>
            </a:fld>
            <a:endParaRPr lang="en-US" smtClean="0"/>
          </a:p>
        </p:txBody>
      </p:sp>
      <p:sp>
        <p:nvSpPr>
          <p:cNvPr id="89091" name="Rectangle 2"/>
          <p:cNvSpPr>
            <a:spLocks noGrp="1" noRot="1" noChangeAspect="1" noChangeArrowheads="1" noTextEdit="1"/>
          </p:cNvSpPr>
          <p:nvPr>
            <p:ph type="sldImg"/>
          </p:nvPr>
        </p:nvSpPr>
        <p:spPr>
          <a:xfrm>
            <a:off x="1144588" y="684213"/>
            <a:ext cx="4572000" cy="3429000"/>
          </a:xfrm>
          <a:ln/>
        </p:spPr>
      </p:sp>
      <p:sp>
        <p:nvSpPr>
          <p:cNvPr id="89092" name="Rectangle 3"/>
          <p:cNvSpPr>
            <a:spLocks noGrp="1" noChangeArrowheads="1"/>
          </p:cNvSpPr>
          <p:nvPr>
            <p:ph type="body" idx="1"/>
          </p:nvPr>
        </p:nvSpPr>
        <p:spPr>
          <a:xfrm>
            <a:off x="914815" y="4343713"/>
            <a:ext cx="5028370" cy="4115425"/>
          </a:xfrm>
          <a:noFill/>
          <a:ln/>
        </p:spPr>
        <p:txBody>
          <a:bodyPr/>
          <a:lstStyle/>
          <a:p>
            <a:pPr eaLnBrk="1" hangingPunct="1"/>
            <a:r>
              <a:rPr lang="en-US" smtClean="0"/>
              <a:t>An EAP should clearly define who has responsibility for what actions.</a:t>
            </a:r>
          </a:p>
          <a:p>
            <a:pPr eaLnBrk="1" hangingPunct="1"/>
            <a:r>
              <a:rPr lang="en-US" smtClean="0"/>
              <a:t>Responsible parties need to be aware prior to the event.  This will aid in data gathering and record keeping.</a:t>
            </a:r>
          </a:p>
          <a:p>
            <a:pPr eaLnBrk="1" hangingPunct="1"/>
            <a:endParaRPr lang="en-US" smtClean="0"/>
          </a:p>
          <a:p>
            <a:pPr eaLnBrk="1" hangingPunct="1"/>
            <a:r>
              <a:rPr lang="en-US" smtClean="0"/>
              <a:t>Who OFFICIALLY declares an emergency? (Commander or alternate)</a:t>
            </a:r>
          </a:p>
          <a:p>
            <a:pPr eaLnBrk="1" hangingPunct="1"/>
            <a:r>
              <a:rPr lang="en-US" smtClean="0"/>
              <a:t>Who is responsible for security?</a:t>
            </a:r>
          </a:p>
          <a:p>
            <a:pPr eaLnBrk="1" hangingPunct="1"/>
            <a:r>
              <a:rPr lang="en-US" smtClean="0"/>
              <a:t>Who declares an emergency OFFICIALLY over? (Commander or alt)</a:t>
            </a:r>
          </a:p>
          <a:p>
            <a:pPr eaLnBrk="1" hangingPunct="1"/>
            <a:r>
              <a:rPr lang="en-US" smtClean="0"/>
              <a:t>Who is responsible for a follow-up evaluation?</a:t>
            </a:r>
          </a:p>
          <a:p>
            <a:pPr eaLnBrk="1" hangingPunct="1"/>
            <a:r>
              <a:rPr lang="en-US" smtClean="0"/>
              <a:t>Who writes the after-action report (AAR)?</a:t>
            </a:r>
          </a:p>
          <a:p>
            <a:pPr eaLnBrk="1" hangingPunct="1"/>
            <a:endParaRPr lang="en-US" smtClean="0"/>
          </a:p>
          <a:p>
            <a:pPr eaLnBrk="1" hangingPunct="1"/>
            <a:r>
              <a:rPr lang="en-US" smtClean="0"/>
              <a:t>Designating these responsibilities prior to an emergency provides a better opportunity for record keeping by the responsible party.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598A654-158B-4275-9AC9-D07721E22A3B}" type="slidenum">
              <a:rPr lang="en-US" smtClean="0"/>
              <a:pPr/>
              <a:t>23</a:t>
            </a:fld>
            <a:endParaRPr lang="en-US" smtClean="0"/>
          </a:p>
        </p:txBody>
      </p:sp>
      <p:sp>
        <p:nvSpPr>
          <p:cNvPr id="90115" name="Rectangle 2"/>
          <p:cNvSpPr>
            <a:spLocks noGrp="1" noRot="1" noChangeAspect="1" noChangeArrowheads="1" noTextEdit="1"/>
          </p:cNvSpPr>
          <p:nvPr>
            <p:ph type="sldImg"/>
          </p:nvPr>
        </p:nvSpPr>
        <p:spPr>
          <a:xfrm>
            <a:off x="1144588" y="684213"/>
            <a:ext cx="4572000" cy="3429000"/>
          </a:xfrm>
          <a:ln/>
        </p:spPr>
      </p:sp>
      <p:sp>
        <p:nvSpPr>
          <p:cNvPr id="90116" name="Rectangle 3"/>
          <p:cNvSpPr>
            <a:spLocks noGrp="1" noChangeArrowheads="1"/>
          </p:cNvSpPr>
          <p:nvPr>
            <p:ph type="body" idx="1"/>
          </p:nvPr>
        </p:nvSpPr>
        <p:spPr>
          <a:xfrm>
            <a:off x="914815" y="4343713"/>
            <a:ext cx="5028370" cy="4115425"/>
          </a:xfrm>
          <a:noFill/>
          <a:ln/>
        </p:spPr>
        <p:txBody>
          <a:bodyPr/>
          <a:lstStyle/>
          <a:p>
            <a:pPr eaLnBrk="1" hangingPunct="1"/>
            <a:r>
              <a:rPr lang="en-US" dirty="0" smtClean="0"/>
              <a:t>Many things can be done prior to an event to speed response and recovery.  Engineering data should be available to determine trends or historical events.  Check-lists enable personnel to provide complete information.  A list of available supplies and equipment in the area will save valuable time.  Back-up power may prevent additional problems.  Back-up communications are crucial to maintain contact.  Preparation of these lists could provide an opportunity to recognize gaps and shortfalls that could be alleviated immediately.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C86C628-D4C8-4AC2-8927-243223A18B9F}" type="slidenum">
              <a:rPr lang="en-US" smtClean="0"/>
              <a:pPr/>
              <a:t>24</a:t>
            </a:fld>
            <a:endParaRPr lang="en-US" smtClean="0"/>
          </a:p>
        </p:txBody>
      </p:sp>
      <p:sp>
        <p:nvSpPr>
          <p:cNvPr id="91139" name="Rectangle 2"/>
          <p:cNvSpPr>
            <a:spLocks noGrp="1" noRot="1" noChangeAspect="1" noChangeArrowheads="1" noTextEdit="1"/>
          </p:cNvSpPr>
          <p:nvPr>
            <p:ph type="sldImg"/>
          </p:nvPr>
        </p:nvSpPr>
        <p:spPr>
          <a:xfrm>
            <a:off x="1144588" y="684213"/>
            <a:ext cx="4572000" cy="3429000"/>
          </a:xfrm>
          <a:ln/>
        </p:spPr>
      </p:sp>
      <p:sp>
        <p:nvSpPr>
          <p:cNvPr id="91140" name="Rectangle 3"/>
          <p:cNvSpPr>
            <a:spLocks noGrp="1" noChangeArrowheads="1"/>
          </p:cNvSpPr>
          <p:nvPr>
            <p:ph type="body" idx="1"/>
          </p:nvPr>
        </p:nvSpPr>
        <p:spPr>
          <a:xfrm>
            <a:off x="914815" y="4343713"/>
            <a:ext cx="5028370" cy="4115425"/>
          </a:xfrm>
          <a:noFill/>
          <a:ln/>
        </p:spPr>
        <p:txBody>
          <a:bodyPr/>
          <a:lstStyle/>
          <a:p>
            <a:pPr eaLnBrk="1" hangingPunct="1"/>
            <a:r>
              <a:rPr lang="en-US" smtClean="0"/>
              <a:t>Inundation maps provide crucial information for owners of downstream structures and emergency managers.  It would be GREAT to have maps for the three conditions listed however, most dams only have mapping for SDF.  Travel times for wave front and flood peaks give downstream emergency workers information needed to safely and efficiently evacuate the area.  This not only tells them who needs to be evacuated first, but prevents people from being moved into an area that may become flooded.  Failure maps for sunny day dam failure conditions would allow emergency workers to evacuate fewer people, but funding is not available for new mapping.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9C026BAD-0712-4072-A5C9-DD96B8F62D5D}" type="slidenum">
              <a:rPr lang="en-US" smtClean="0"/>
              <a:pPr/>
              <a:t>25</a:t>
            </a:fld>
            <a:endParaRPr lang="en-US" smtClean="0"/>
          </a:p>
        </p:txBody>
      </p:sp>
      <p:sp>
        <p:nvSpPr>
          <p:cNvPr id="92163" name="Rectangle 2"/>
          <p:cNvSpPr>
            <a:spLocks noGrp="1" noRot="1" noChangeAspect="1" noChangeArrowheads="1" noTextEdit="1"/>
          </p:cNvSpPr>
          <p:nvPr>
            <p:ph type="sldImg"/>
          </p:nvPr>
        </p:nvSpPr>
        <p:spPr>
          <a:xfrm>
            <a:off x="1144588" y="684213"/>
            <a:ext cx="4572000" cy="3429000"/>
          </a:xfrm>
          <a:ln/>
        </p:spPr>
      </p:sp>
      <p:sp>
        <p:nvSpPr>
          <p:cNvPr id="92164" name="Rectangle 3"/>
          <p:cNvSpPr>
            <a:spLocks noGrp="1" noChangeArrowheads="1"/>
          </p:cNvSpPr>
          <p:nvPr>
            <p:ph type="body" idx="1"/>
          </p:nvPr>
        </p:nvSpPr>
        <p:spPr>
          <a:xfrm>
            <a:off x="914815" y="4343713"/>
            <a:ext cx="5028370" cy="4115425"/>
          </a:xfrm>
          <a:noFill/>
          <a:ln/>
        </p:spPr>
        <p:txBody>
          <a:bodyPr/>
          <a:lstStyle/>
          <a:p>
            <a:pPr eaLnBrk="1" hangingPunct="1"/>
            <a:r>
              <a:rPr lang="en-US" smtClean="0"/>
              <a:t>Inundation maps provide crucial information for owners of downstream structures and emergency managers.  It would be GREAT to have maps for the three conditions listed however, most dams only have mapping for SDF.  Travel times for wave front and flood peaks give downstream emergency workers information needed to safely and efficiently evacuate the area.  This not only tells them who needs to be evacuated first, but prevents people from being moved into an area that may become flooded.  Failure maps for sunny day dam failure conditions would allow emergency workers to evacuate fewer people, but funding is not available for new mapping.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569EBEFD-881E-47E0-AC10-D9FAC3179CBD}" type="slidenum">
              <a:rPr lang="en-US" smtClean="0"/>
              <a:pPr/>
              <a:t>26</a:t>
            </a:fld>
            <a:endParaRPr lang="en-US" smtClean="0"/>
          </a:p>
        </p:txBody>
      </p:sp>
      <p:sp>
        <p:nvSpPr>
          <p:cNvPr id="93187" name="Rectangle 2"/>
          <p:cNvSpPr>
            <a:spLocks noGrp="1" noRot="1" noChangeAspect="1" noChangeArrowheads="1" noTextEdit="1"/>
          </p:cNvSpPr>
          <p:nvPr>
            <p:ph type="sldImg"/>
          </p:nvPr>
        </p:nvSpPr>
        <p:spPr>
          <a:xfrm>
            <a:off x="1144588" y="684213"/>
            <a:ext cx="4572000" cy="3429000"/>
          </a:xfrm>
          <a:ln/>
        </p:spPr>
      </p:sp>
      <p:sp>
        <p:nvSpPr>
          <p:cNvPr id="93188" name="Rectangle 3"/>
          <p:cNvSpPr>
            <a:spLocks noGrp="1" noChangeArrowheads="1"/>
          </p:cNvSpPr>
          <p:nvPr>
            <p:ph type="body" idx="1"/>
          </p:nvPr>
        </p:nvSpPr>
        <p:spPr>
          <a:xfrm>
            <a:off x="914815" y="4343713"/>
            <a:ext cx="5028370" cy="4115425"/>
          </a:xfrm>
          <a:noFill/>
          <a:ln/>
        </p:spPr>
        <p:txBody>
          <a:bodyPr/>
          <a:lstStyle/>
          <a:p>
            <a:pPr eaLnBrk="1" hangingPunct="1"/>
            <a:r>
              <a:rPr lang="en-US" smtClean="0"/>
              <a:t>Inundation maps provide crucial information for owners of downstream structures and emergency managers.  It would be GREAT to have maps for the three conditions listed however, most dams only have mapping for SDF.  Travel times for wave front and flood peaks give downstream emergency workers information needed to safely and efficiently evacuate the area.  This not only tells them who needs to be evacuated first, but prevents people from being moved into an area that may become flooded.  Failure maps for sunny day dam failure conditions would allow emergency workers to evacuate fewer people, but funding is not available for new mapping.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A15BB3AA-C63F-40CA-BF96-3A9DF94BB8E1}" type="slidenum">
              <a:rPr lang="en-US" smtClean="0"/>
              <a:pPr/>
              <a:t>27</a:t>
            </a:fld>
            <a:endParaRPr lang="en-US" smtClean="0"/>
          </a:p>
        </p:txBody>
      </p:sp>
      <p:sp>
        <p:nvSpPr>
          <p:cNvPr id="94211" name="Rectangle 2"/>
          <p:cNvSpPr>
            <a:spLocks noGrp="1" noRot="1" noChangeAspect="1" noChangeArrowheads="1" noTextEdit="1"/>
          </p:cNvSpPr>
          <p:nvPr>
            <p:ph type="sldImg"/>
          </p:nvPr>
        </p:nvSpPr>
        <p:spPr>
          <a:xfrm>
            <a:off x="1144588" y="684213"/>
            <a:ext cx="4572000" cy="3429000"/>
          </a:xfrm>
          <a:ln/>
        </p:spPr>
      </p:sp>
      <p:sp>
        <p:nvSpPr>
          <p:cNvPr id="94212" name="Rectangle 3"/>
          <p:cNvSpPr>
            <a:spLocks noGrp="1" noChangeArrowheads="1"/>
          </p:cNvSpPr>
          <p:nvPr>
            <p:ph type="body" idx="1"/>
          </p:nvPr>
        </p:nvSpPr>
        <p:spPr>
          <a:xfrm>
            <a:off x="914815" y="4343713"/>
            <a:ext cx="5028370" cy="4115425"/>
          </a:xfrm>
          <a:noFill/>
          <a:ln/>
        </p:spPr>
        <p:txBody>
          <a:bodyPr/>
          <a:lstStyle/>
          <a:p>
            <a:pPr eaLnBrk="1" hangingPunct="1"/>
            <a:r>
              <a:rPr lang="en-US" smtClean="0"/>
              <a:t>Older inundation maps are typically contour maps with a particular elevation highlighted.  These maps are useful, but have nowhere near the level of detail provided in the newer mapping.  They generally are not in digital format and must be copied to be distributed.  Ending this costly method can help to justify the expense of newer CADD drawings.  As with other information, these maps must be protected.  Release to the general public requires approval from HQ.</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0F81936D-205B-4094-AC74-2C9F51F60FC3}" type="slidenum">
              <a:rPr lang="en-US" smtClean="0"/>
              <a:pPr/>
              <a:t>28</a:t>
            </a:fld>
            <a:endParaRPr lang="en-US" smtClean="0"/>
          </a:p>
        </p:txBody>
      </p:sp>
      <p:sp>
        <p:nvSpPr>
          <p:cNvPr id="95235" name="Rectangle 2"/>
          <p:cNvSpPr>
            <a:spLocks noGrp="1" noRot="1" noChangeAspect="1" noChangeArrowheads="1" noTextEdit="1"/>
          </p:cNvSpPr>
          <p:nvPr>
            <p:ph type="sldImg"/>
          </p:nvPr>
        </p:nvSpPr>
        <p:spPr>
          <a:xfrm>
            <a:off x="1144588" y="684213"/>
            <a:ext cx="4572000" cy="3429000"/>
          </a:xfrm>
          <a:ln/>
        </p:spPr>
      </p:sp>
      <p:sp>
        <p:nvSpPr>
          <p:cNvPr id="95236" name="Rectangle 3"/>
          <p:cNvSpPr>
            <a:spLocks noGrp="1" noChangeArrowheads="1"/>
          </p:cNvSpPr>
          <p:nvPr>
            <p:ph type="body" idx="1"/>
          </p:nvPr>
        </p:nvSpPr>
        <p:spPr>
          <a:xfrm>
            <a:off x="914815" y="4343713"/>
            <a:ext cx="5028370" cy="4115425"/>
          </a:xfrm>
          <a:noFill/>
          <a:ln/>
        </p:spPr>
        <p:txBody>
          <a:bodyPr/>
          <a:lstStyle/>
          <a:p>
            <a:pPr eaLnBrk="1" hangingPunct="1"/>
            <a:r>
              <a:rPr lang="en-US" smtClean="0"/>
              <a:t>Older inundation mapping is more difficult to use and less accurate.  Quad sheets were overlain with hand-calculated flood mapping using 10 or 20 foot contours.  They were very useful in their day and continue to be useful for general purposes.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E676FBE4-8A0B-429B-923B-31B669AC7857}" type="slidenum">
              <a:rPr lang="en-US" smtClean="0"/>
              <a:pPr/>
              <a:t>29</a:t>
            </a:fld>
            <a:endParaRPr lang="en-US" smtClean="0"/>
          </a:p>
        </p:txBody>
      </p:sp>
      <p:sp>
        <p:nvSpPr>
          <p:cNvPr id="96259" name="Rectangle 2"/>
          <p:cNvSpPr>
            <a:spLocks noGrp="1" noRot="1" noChangeAspect="1" noChangeArrowheads="1" noTextEdit="1"/>
          </p:cNvSpPr>
          <p:nvPr>
            <p:ph type="sldImg"/>
          </p:nvPr>
        </p:nvSpPr>
        <p:spPr>
          <a:xfrm>
            <a:off x="1144588" y="684213"/>
            <a:ext cx="4572000" cy="3429000"/>
          </a:xfrm>
          <a:ln/>
        </p:spPr>
      </p:sp>
      <p:sp>
        <p:nvSpPr>
          <p:cNvPr id="96260" name="Rectangle 3"/>
          <p:cNvSpPr>
            <a:spLocks noGrp="1" noChangeArrowheads="1"/>
          </p:cNvSpPr>
          <p:nvPr>
            <p:ph type="body" idx="1"/>
          </p:nvPr>
        </p:nvSpPr>
        <p:spPr>
          <a:xfrm>
            <a:off x="914815" y="4343713"/>
            <a:ext cx="5028370" cy="4115425"/>
          </a:xfrm>
          <a:noFill/>
          <a:ln/>
        </p:spPr>
        <p:txBody>
          <a:bodyPr/>
          <a:lstStyle/>
          <a:p>
            <a:pPr eaLnBrk="1" hangingPunct="1"/>
            <a:r>
              <a:rPr lang="en-US" smtClean="0"/>
              <a:t>Older inundation maps included charts with specific travel times and elevations.  CADD technology provides graphical representations of this information, which is easier for novices and the general public to interpret.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E54C016F-8A50-4EA4-8698-671E51E5A9C2}" type="slidenum">
              <a:rPr lang="en-US" smtClean="0"/>
              <a:pPr/>
              <a:t>30</a:t>
            </a:fld>
            <a:endParaRPr lang="en-US" smtClean="0"/>
          </a:p>
        </p:txBody>
      </p:sp>
      <p:sp>
        <p:nvSpPr>
          <p:cNvPr id="97283" name="Rectangle 2"/>
          <p:cNvSpPr>
            <a:spLocks noGrp="1" noRot="1" noChangeAspect="1" noChangeArrowheads="1" noTextEdit="1"/>
          </p:cNvSpPr>
          <p:nvPr>
            <p:ph type="sldImg"/>
          </p:nvPr>
        </p:nvSpPr>
        <p:spPr>
          <a:xfrm>
            <a:off x="1144588" y="684213"/>
            <a:ext cx="4572000" cy="3429000"/>
          </a:xfrm>
          <a:ln/>
        </p:spPr>
      </p:sp>
      <p:sp>
        <p:nvSpPr>
          <p:cNvPr id="97284"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4BD63F5C-B1CA-4ABE-B751-5C493572EE24}" type="slidenum">
              <a:rPr lang="en-US" smtClean="0"/>
              <a:pPr/>
              <a:t>4</a:t>
            </a:fld>
            <a:endParaRPr lang="en-US" smtClean="0"/>
          </a:p>
        </p:txBody>
      </p:sp>
      <p:sp>
        <p:nvSpPr>
          <p:cNvPr id="70659" name="Rectangle 2"/>
          <p:cNvSpPr>
            <a:spLocks noGrp="1" noRot="1" noChangeAspect="1" noChangeArrowheads="1" noTextEdit="1"/>
          </p:cNvSpPr>
          <p:nvPr>
            <p:ph type="sldImg"/>
          </p:nvPr>
        </p:nvSpPr>
        <p:spPr>
          <a:xfrm>
            <a:off x="1144588" y="684213"/>
            <a:ext cx="4572000" cy="3429000"/>
          </a:xfrm>
          <a:ln/>
        </p:spPr>
      </p:sp>
      <p:sp>
        <p:nvSpPr>
          <p:cNvPr id="70660" name="Rectangle 3"/>
          <p:cNvSpPr>
            <a:spLocks noGrp="1" noChangeArrowheads="1"/>
          </p:cNvSpPr>
          <p:nvPr>
            <p:ph type="body" idx="1"/>
          </p:nvPr>
        </p:nvSpPr>
        <p:spPr>
          <a:xfrm>
            <a:off x="914815" y="4343713"/>
            <a:ext cx="5028370" cy="4572000"/>
          </a:xfrm>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D7212935-0E70-44F3-B9D1-822C6FFCA275}" type="slidenum">
              <a:rPr lang="en-US" smtClean="0"/>
              <a:pPr/>
              <a:t>31</a:t>
            </a:fld>
            <a:endParaRPr lang="en-US" smtClean="0"/>
          </a:p>
        </p:txBody>
      </p:sp>
      <p:sp>
        <p:nvSpPr>
          <p:cNvPr id="98307" name="Rectangle 2"/>
          <p:cNvSpPr>
            <a:spLocks noGrp="1" noRot="1" noChangeAspect="1" noChangeArrowheads="1" noTextEdit="1"/>
          </p:cNvSpPr>
          <p:nvPr>
            <p:ph type="sldImg"/>
          </p:nvPr>
        </p:nvSpPr>
        <p:spPr>
          <a:xfrm>
            <a:off x="1144588" y="684213"/>
            <a:ext cx="4572000" cy="3429000"/>
          </a:xfrm>
          <a:ln/>
        </p:spPr>
      </p:sp>
      <p:sp>
        <p:nvSpPr>
          <p:cNvPr id="98308" name="Rectangle 3"/>
          <p:cNvSpPr>
            <a:spLocks noGrp="1" noChangeArrowheads="1"/>
          </p:cNvSpPr>
          <p:nvPr>
            <p:ph type="body" idx="1"/>
          </p:nvPr>
        </p:nvSpPr>
        <p:spPr>
          <a:noFill/>
          <a:ln/>
        </p:spPr>
        <p:txBody>
          <a:bodyPr/>
          <a:lstStyle/>
          <a:p>
            <a:pPr eaLnBrk="1" hangingPunct="1"/>
            <a:r>
              <a:rPr lang="en-US" smtClean="0"/>
              <a:t>This is newer digital mapping in CADD format.  Having this information digitally allows other information to be added in layers.  Local emergency managers can collect and add any type of information which will aid them with evacuations.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2286C5F9-83B4-4CE3-9AC0-19173B8A98AA}" type="slidenum">
              <a:rPr lang="en-US" smtClean="0"/>
              <a:pPr/>
              <a:t>32</a:t>
            </a:fld>
            <a:endParaRPr lang="en-US" smtClean="0"/>
          </a:p>
        </p:txBody>
      </p:sp>
      <p:sp>
        <p:nvSpPr>
          <p:cNvPr id="99331" name="Rectangle 2"/>
          <p:cNvSpPr>
            <a:spLocks noGrp="1" noRot="1" noChangeAspect="1" noChangeArrowheads="1" noTextEdit="1"/>
          </p:cNvSpPr>
          <p:nvPr>
            <p:ph type="sldImg"/>
          </p:nvPr>
        </p:nvSpPr>
        <p:spPr>
          <a:xfrm>
            <a:off x="1144588" y="684213"/>
            <a:ext cx="4572000" cy="3429000"/>
          </a:xfrm>
          <a:ln/>
        </p:spPr>
      </p:sp>
      <p:sp>
        <p:nvSpPr>
          <p:cNvPr id="99332" name="Rectangle 3"/>
          <p:cNvSpPr>
            <a:spLocks noGrp="1" noChangeArrowheads="1"/>
          </p:cNvSpPr>
          <p:nvPr>
            <p:ph type="body" idx="1"/>
          </p:nvPr>
        </p:nvSpPr>
        <p:spPr>
          <a:noFill/>
          <a:ln/>
        </p:spPr>
        <p:txBody>
          <a:bodyPr/>
          <a:lstStyle/>
          <a:p>
            <a:pPr eaLnBrk="1" hangingPunct="1"/>
            <a:r>
              <a:rPr lang="en-US" smtClean="0"/>
              <a:t>This type of mapping is capable of providing street level detail.  It is beneficial to utilities, hospitals, shelters, fire and police departments, etc to determine their requirements to remain functional during an event.  Stockpiles of sandbags or storage of portable dams, etc could allow them to continue to function.  Areas designated as shelters may have to be rethought.  The shelters may be out of the flooded area, but what about access?  If the only road leading to an area will be inundated, the location (or the access) will have to be changed.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F190E174-73FF-4570-BF94-5CB16C71564C}" type="slidenum">
              <a:rPr lang="en-US" smtClean="0"/>
              <a:pPr/>
              <a:t>33</a:t>
            </a:fld>
            <a:endParaRPr lang="en-US" smtClean="0"/>
          </a:p>
        </p:txBody>
      </p:sp>
      <p:sp>
        <p:nvSpPr>
          <p:cNvPr id="100355" name="Rectangle 2"/>
          <p:cNvSpPr>
            <a:spLocks noGrp="1" noRot="1" noChangeAspect="1" noChangeArrowheads="1" noTextEdit="1"/>
          </p:cNvSpPr>
          <p:nvPr>
            <p:ph type="sldImg"/>
          </p:nvPr>
        </p:nvSpPr>
        <p:spPr>
          <a:xfrm>
            <a:off x="1144588" y="684213"/>
            <a:ext cx="4572000" cy="3429000"/>
          </a:xfrm>
          <a:ln/>
        </p:spPr>
      </p:sp>
      <p:sp>
        <p:nvSpPr>
          <p:cNvPr id="100356"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014C9DED-D60C-4877-8331-FC96BDA6989A}" type="slidenum">
              <a:rPr lang="en-US" smtClean="0"/>
              <a:pPr/>
              <a:t>34</a:t>
            </a:fld>
            <a:endParaRPr lang="en-US" smtClean="0"/>
          </a:p>
        </p:txBody>
      </p:sp>
      <p:sp>
        <p:nvSpPr>
          <p:cNvPr id="101379" name="Rectangle 2"/>
          <p:cNvSpPr>
            <a:spLocks noGrp="1" noRot="1" noChangeAspect="1" noChangeArrowheads="1" noTextEdit="1"/>
          </p:cNvSpPr>
          <p:nvPr>
            <p:ph type="sldImg"/>
          </p:nvPr>
        </p:nvSpPr>
        <p:spPr>
          <a:xfrm>
            <a:off x="1144588" y="684213"/>
            <a:ext cx="4572000" cy="3429000"/>
          </a:xfrm>
          <a:ln/>
        </p:spPr>
      </p:sp>
      <p:sp>
        <p:nvSpPr>
          <p:cNvPr id="101380"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D6DF0F46-4D8E-4ED3-83F9-186964138E25}" type="slidenum">
              <a:rPr lang="en-US" smtClean="0"/>
              <a:pPr/>
              <a:t>35</a:t>
            </a:fld>
            <a:endParaRPr lang="en-US" smtClean="0"/>
          </a:p>
        </p:txBody>
      </p:sp>
      <p:sp>
        <p:nvSpPr>
          <p:cNvPr id="102403" name="Rectangle 2"/>
          <p:cNvSpPr>
            <a:spLocks noGrp="1" noRot="1" noChangeAspect="1" noChangeArrowheads="1" noTextEdit="1"/>
          </p:cNvSpPr>
          <p:nvPr>
            <p:ph type="sldImg"/>
          </p:nvPr>
        </p:nvSpPr>
        <p:spPr>
          <a:xfrm>
            <a:off x="1144588" y="684213"/>
            <a:ext cx="4572000" cy="3429000"/>
          </a:xfrm>
          <a:ln/>
        </p:spPr>
      </p:sp>
      <p:sp>
        <p:nvSpPr>
          <p:cNvPr id="102404"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322F63E5-A87F-4AD0-AE03-7AE73389B254}" type="slidenum">
              <a:rPr lang="en-US" smtClean="0"/>
              <a:pPr/>
              <a:t>36</a:t>
            </a:fld>
            <a:endParaRPr lang="en-US" smtClean="0"/>
          </a:p>
        </p:txBody>
      </p:sp>
      <p:sp>
        <p:nvSpPr>
          <p:cNvPr id="103427" name="Rectangle 2"/>
          <p:cNvSpPr>
            <a:spLocks noGrp="1" noRot="1" noChangeAspect="1" noChangeArrowheads="1" noTextEdit="1"/>
          </p:cNvSpPr>
          <p:nvPr>
            <p:ph type="sldImg"/>
          </p:nvPr>
        </p:nvSpPr>
        <p:spPr>
          <a:xfrm>
            <a:off x="1144588" y="684213"/>
            <a:ext cx="4572000" cy="3429000"/>
          </a:xfrm>
          <a:ln/>
        </p:spPr>
      </p:sp>
      <p:sp>
        <p:nvSpPr>
          <p:cNvPr id="103428"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AD97B028-6234-413D-8C65-14F3520292FA}" type="slidenum">
              <a:rPr lang="en-US" smtClean="0"/>
              <a:pPr/>
              <a:t>37</a:t>
            </a:fld>
            <a:endParaRPr lang="en-US" smtClean="0"/>
          </a:p>
        </p:txBody>
      </p:sp>
      <p:sp>
        <p:nvSpPr>
          <p:cNvPr id="104451" name="Rectangle 2"/>
          <p:cNvSpPr>
            <a:spLocks noGrp="1" noRot="1" noChangeAspect="1" noChangeArrowheads="1" noTextEdit="1"/>
          </p:cNvSpPr>
          <p:nvPr>
            <p:ph type="sldImg"/>
          </p:nvPr>
        </p:nvSpPr>
        <p:spPr>
          <a:xfrm>
            <a:off x="1144588" y="684213"/>
            <a:ext cx="4572000" cy="3429000"/>
          </a:xfrm>
          <a:ln/>
        </p:spPr>
      </p:sp>
      <p:sp>
        <p:nvSpPr>
          <p:cNvPr id="104452"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2A674054-1BA9-4E30-9DB4-BBD77BD7B3CB}" type="slidenum">
              <a:rPr lang="en-US" smtClean="0"/>
              <a:pPr/>
              <a:t>38</a:t>
            </a:fld>
            <a:endParaRPr lang="en-US" smtClean="0"/>
          </a:p>
        </p:txBody>
      </p:sp>
      <p:sp>
        <p:nvSpPr>
          <p:cNvPr id="105475" name="Rectangle 2"/>
          <p:cNvSpPr>
            <a:spLocks noGrp="1" noRot="1" noChangeAspect="1" noChangeArrowheads="1" noTextEdit="1"/>
          </p:cNvSpPr>
          <p:nvPr>
            <p:ph type="sldImg"/>
          </p:nvPr>
        </p:nvSpPr>
        <p:spPr>
          <a:xfrm>
            <a:off x="1144588" y="684213"/>
            <a:ext cx="4573587" cy="3430587"/>
          </a:xfrm>
          <a:ln/>
        </p:spPr>
      </p:sp>
      <p:sp>
        <p:nvSpPr>
          <p:cNvPr id="105476" name="Rectangle 3"/>
          <p:cNvSpPr>
            <a:spLocks noGrp="1" noChangeArrowheads="1"/>
          </p:cNvSpPr>
          <p:nvPr>
            <p:ph type="body" idx="1"/>
          </p:nvPr>
        </p:nvSpPr>
        <p:spPr>
          <a:xfrm>
            <a:off x="914815" y="4346841"/>
            <a:ext cx="5028370" cy="4112298"/>
          </a:xfrm>
          <a:noFill/>
          <a:ln/>
        </p:spPr>
        <p:txBody>
          <a:bodyPr lIns="89425" tIns="44714" rIns="89425" bIns="44714"/>
          <a:lstStyle/>
          <a:p>
            <a:pPr defTabSz="886191">
              <a:spcBef>
                <a:spcPct val="0"/>
              </a:spcBef>
            </a:pPr>
            <a:endParaRPr lang="en-US" sz="2300"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8BDD83B-D28F-4754-BD92-311E352AFC31}" type="slidenum">
              <a:rPr lang="en-US" smtClean="0"/>
              <a:pPr/>
              <a:t>39</a:t>
            </a:fld>
            <a:endParaRPr lang="en-US" smtClean="0"/>
          </a:p>
        </p:txBody>
      </p:sp>
      <p:sp>
        <p:nvSpPr>
          <p:cNvPr id="106499" name="Rectangle 2"/>
          <p:cNvSpPr>
            <a:spLocks noGrp="1" noRot="1" noChangeAspect="1" noChangeArrowheads="1" noTextEdit="1"/>
          </p:cNvSpPr>
          <p:nvPr>
            <p:ph type="sldImg"/>
          </p:nvPr>
        </p:nvSpPr>
        <p:spPr>
          <a:xfrm>
            <a:off x="1144588" y="684213"/>
            <a:ext cx="4573587" cy="3430587"/>
          </a:xfrm>
          <a:ln/>
        </p:spPr>
      </p:sp>
      <p:sp>
        <p:nvSpPr>
          <p:cNvPr id="106500" name="Rectangle 3"/>
          <p:cNvSpPr>
            <a:spLocks noGrp="1" noChangeArrowheads="1"/>
          </p:cNvSpPr>
          <p:nvPr>
            <p:ph type="body" idx="1"/>
          </p:nvPr>
        </p:nvSpPr>
        <p:spPr>
          <a:xfrm>
            <a:off x="914815" y="4346841"/>
            <a:ext cx="5028370" cy="4112298"/>
          </a:xfrm>
          <a:noFill/>
          <a:ln/>
        </p:spPr>
        <p:txBody>
          <a:bodyPr lIns="89425" tIns="44714" rIns="89425" bIns="44714"/>
          <a:lstStyle/>
          <a:p>
            <a:pPr defTabSz="886191">
              <a:spcBef>
                <a:spcPct val="0"/>
              </a:spcBef>
            </a:pPr>
            <a:endParaRPr lang="en-US" sz="2300"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C6A6A99A-69D6-40FD-8A56-98AB58CFB265}" type="slidenum">
              <a:rPr lang="en-US" smtClean="0"/>
              <a:pPr/>
              <a:t>40</a:t>
            </a:fld>
            <a:endParaRPr lang="en-US" smtClean="0"/>
          </a:p>
        </p:txBody>
      </p:sp>
      <p:sp>
        <p:nvSpPr>
          <p:cNvPr id="107523" name="Rectangle 2"/>
          <p:cNvSpPr>
            <a:spLocks noGrp="1" noRot="1" noChangeAspect="1" noChangeArrowheads="1" noTextEdit="1"/>
          </p:cNvSpPr>
          <p:nvPr>
            <p:ph type="sldImg"/>
          </p:nvPr>
        </p:nvSpPr>
        <p:spPr>
          <a:xfrm>
            <a:off x="1144588" y="684213"/>
            <a:ext cx="4572000" cy="3429000"/>
          </a:xfrm>
          <a:ln/>
        </p:spPr>
      </p:sp>
      <p:sp>
        <p:nvSpPr>
          <p:cNvPr id="107524"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878ADEE5-CD9D-4E34-912F-6410535BA890}" type="slidenum">
              <a:rPr lang="en-US" smtClean="0"/>
              <a:pPr/>
              <a:t>5</a:t>
            </a:fld>
            <a:endParaRPr lang="en-US" smtClean="0"/>
          </a:p>
        </p:txBody>
      </p:sp>
      <p:sp>
        <p:nvSpPr>
          <p:cNvPr id="71683" name="Rectangle 2"/>
          <p:cNvSpPr>
            <a:spLocks noGrp="1" noRot="1" noChangeAspect="1" noChangeArrowheads="1" noTextEdit="1"/>
          </p:cNvSpPr>
          <p:nvPr>
            <p:ph type="sldImg"/>
          </p:nvPr>
        </p:nvSpPr>
        <p:spPr>
          <a:xfrm>
            <a:off x="1144588" y="684213"/>
            <a:ext cx="4572000" cy="3429000"/>
          </a:xfrm>
          <a:ln/>
        </p:spPr>
      </p:sp>
      <p:sp>
        <p:nvSpPr>
          <p:cNvPr id="71684"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110BEF79-FFEE-498A-B6C2-9E0BA49B31B0}" type="slidenum">
              <a:rPr lang="en-US" smtClean="0"/>
              <a:pPr/>
              <a:t>41</a:t>
            </a:fld>
            <a:endParaRPr lang="en-US" smtClean="0"/>
          </a:p>
        </p:txBody>
      </p:sp>
      <p:sp>
        <p:nvSpPr>
          <p:cNvPr id="108547" name="Rectangle 2"/>
          <p:cNvSpPr>
            <a:spLocks noGrp="1" noRot="1" noChangeAspect="1" noChangeArrowheads="1" noTextEdit="1"/>
          </p:cNvSpPr>
          <p:nvPr>
            <p:ph type="sldImg"/>
          </p:nvPr>
        </p:nvSpPr>
        <p:spPr>
          <a:xfrm>
            <a:off x="1144588" y="684213"/>
            <a:ext cx="4572000" cy="3429000"/>
          </a:xfrm>
          <a:ln/>
        </p:spPr>
      </p:sp>
      <p:sp>
        <p:nvSpPr>
          <p:cNvPr id="108548"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05B1144F-03AC-4685-AF09-6DB1E09A8720}" type="slidenum">
              <a:rPr lang="en-US" smtClean="0"/>
              <a:pPr/>
              <a:t>42</a:t>
            </a:fld>
            <a:endParaRPr lang="en-US" smtClean="0"/>
          </a:p>
        </p:txBody>
      </p:sp>
      <p:sp>
        <p:nvSpPr>
          <p:cNvPr id="123907" name="Rectangle 2"/>
          <p:cNvSpPr>
            <a:spLocks noGrp="1" noRot="1" noChangeAspect="1" noChangeArrowheads="1" noTextEdit="1"/>
          </p:cNvSpPr>
          <p:nvPr>
            <p:ph type="sldImg"/>
          </p:nvPr>
        </p:nvSpPr>
        <p:spPr>
          <a:xfrm>
            <a:off x="1144588" y="684213"/>
            <a:ext cx="4572000" cy="3429000"/>
          </a:xfrm>
          <a:ln/>
        </p:spPr>
      </p:sp>
      <p:sp>
        <p:nvSpPr>
          <p:cNvPr id="123908" name="Rectangle 3"/>
          <p:cNvSpPr>
            <a:spLocks noGrp="1" noChangeArrowheads="1"/>
          </p:cNvSpPr>
          <p:nvPr>
            <p:ph type="body" idx="1"/>
          </p:nvPr>
        </p:nvSpPr>
        <p:spPr>
          <a:xfrm>
            <a:off x="914815" y="4343713"/>
            <a:ext cx="5028370" cy="4115425"/>
          </a:xfrm>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44831F5-C0AD-43E5-90AA-9445F5C9E5FF}" type="slidenum">
              <a:rPr lang="en-US" smtClean="0"/>
              <a:pPr/>
              <a:t>6</a:t>
            </a:fld>
            <a:endParaRPr lang="en-US" smtClean="0"/>
          </a:p>
        </p:txBody>
      </p:sp>
      <p:sp>
        <p:nvSpPr>
          <p:cNvPr id="72707" name="Rectangle 2"/>
          <p:cNvSpPr>
            <a:spLocks noGrp="1" noRot="1" noChangeAspect="1" noChangeArrowheads="1" noTextEdit="1"/>
          </p:cNvSpPr>
          <p:nvPr>
            <p:ph type="sldImg"/>
          </p:nvPr>
        </p:nvSpPr>
        <p:spPr>
          <a:xfrm>
            <a:off x="1144588" y="684213"/>
            <a:ext cx="4572000" cy="3429000"/>
          </a:xfrm>
          <a:ln/>
        </p:spPr>
      </p:sp>
      <p:sp>
        <p:nvSpPr>
          <p:cNvPr id="72708" name="Rectangle 3"/>
          <p:cNvSpPr>
            <a:spLocks noGrp="1" noChangeArrowheads="1"/>
          </p:cNvSpPr>
          <p:nvPr>
            <p:ph type="body" idx="1"/>
          </p:nvPr>
        </p:nvSpPr>
        <p:spPr>
          <a:noFill/>
          <a:ln/>
        </p:spPr>
        <p:txBody>
          <a:bodyPr/>
          <a:lstStyle/>
          <a:p>
            <a:pPr eaLnBrk="1" hangingPunct="1"/>
            <a:r>
              <a:rPr lang="en-US" smtClean="0"/>
              <a:t>Emergency plans help to eliminate guess work.  Evacuation routes can be selected and marked well in advance of an impending disaster.  Shelters can be designated and stocked.  Sandbags and portable dams can be stockpiled.  Closure structures can be closed or water management plans can be implemented to lessen effects to property and reduce the risk of loss of life.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59EEE70E-7B2E-4A0B-99B5-B004F684CD5F}" type="slidenum">
              <a:rPr lang="en-US" smtClean="0"/>
              <a:pPr/>
              <a:t>7</a:t>
            </a:fld>
            <a:endParaRPr lang="en-US" smtClean="0"/>
          </a:p>
        </p:txBody>
      </p:sp>
      <p:sp>
        <p:nvSpPr>
          <p:cNvPr id="73731" name="Rectangle 2"/>
          <p:cNvSpPr>
            <a:spLocks noGrp="1" noRot="1" noChangeAspect="1" noChangeArrowheads="1" noTextEdit="1"/>
          </p:cNvSpPr>
          <p:nvPr>
            <p:ph type="sldImg"/>
          </p:nvPr>
        </p:nvSpPr>
        <p:spPr>
          <a:xfrm>
            <a:off x="1144588" y="684213"/>
            <a:ext cx="4572000" cy="3429000"/>
          </a:xfrm>
          <a:ln/>
        </p:spPr>
      </p:sp>
      <p:sp>
        <p:nvSpPr>
          <p:cNvPr id="73732" name="Rectangle 3"/>
          <p:cNvSpPr>
            <a:spLocks noGrp="1" noChangeArrowheads="1"/>
          </p:cNvSpPr>
          <p:nvPr>
            <p:ph type="body" idx="1"/>
          </p:nvPr>
        </p:nvSpPr>
        <p:spPr>
          <a:noFill/>
          <a:ln/>
        </p:spPr>
        <p:txBody>
          <a:bodyPr/>
          <a:lstStyle/>
          <a:p>
            <a:pPr eaLnBrk="1" hangingPunct="1"/>
            <a:r>
              <a:rPr lang="en-US" smtClean="0"/>
              <a:t>These scenes are the result of levee failures in New Orleans following Hurricane Katrina.  The sudden catastrophic failure of structures impounding water cause immediate devastation immediately downstream and can destroy lives and property hundreds of miles beyond, depending on the amount of water stored.  Despite our best efforts, we can’t control water.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0FEA295B-121B-4520-B7E8-E3C887F94008}" type="slidenum">
              <a:rPr lang="en-US" smtClean="0"/>
              <a:pPr/>
              <a:t>8</a:t>
            </a:fld>
            <a:endParaRPr lang="en-US" smtClean="0"/>
          </a:p>
        </p:txBody>
      </p:sp>
      <p:sp>
        <p:nvSpPr>
          <p:cNvPr id="74755" name="Rectangle 2"/>
          <p:cNvSpPr>
            <a:spLocks noGrp="1" noRot="1" noChangeAspect="1" noChangeArrowheads="1" noTextEdit="1"/>
          </p:cNvSpPr>
          <p:nvPr>
            <p:ph type="sldImg"/>
          </p:nvPr>
        </p:nvSpPr>
        <p:spPr>
          <a:xfrm>
            <a:off x="1144588" y="684213"/>
            <a:ext cx="4572000" cy="3429000"/>
          </a:xfrm>
          <a:ln/>
        </p:spPr>
      </p:sp>
      <p:sp>
        <p:nvSpPr>
          <p:cNvPr id="74756" name="Rectangle 3"/>
          <p:cNvSpPr>
            <a:spLocks noGrp="1" noChangeArrowheads="1"/>
          </p:cNvSpPr>
          <p:nvPr>
            <p:ph type="body" idx="1"/>
          </p:nvPr>
        </p:nvSpPr>
        <p:spPr>
          <a:xfrm>
            <a:off x="914815" y="4343713"/>
            <a:ext cx="5028370" cy="4115425"/>
          </a:xfrm>
          <a:noFill/>
          <a:ln/>
        </p:spPr>
        <p:txBody>
          <a:bodyPr/>
          <a:lstStyle/>
          <a:p>
            <a:pPr eaLnBrk="1" hangingPunct="1"/>
            <a:r>
              <a:rPr lang="en-US" smtClean="0"/>
              <a:t>Pre-planning allows emergency personnel and the public to react to an emergency in a rational,  methodical way.  Evacuation route markers can help emergency workers move people in the right direction.  Shelters can be designated and supplied to provide life support for evacuees.  Reciprocity agreements can be worked out in advance with adjacent counties, etc. to provide additional emergency response and life support.  Emergency personnel can concentrate on the specifics of the crisis rather than the things that can be planned in advance.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2A11B4D8-5A72-45AC-8059-8B6562AAA653}" type="slidenum">
              <a:rPr lang="en-US" smtClean="0"/>
              <a:pPr/>
              <a:t>9</a:t>
            </a:fld>
            <a:endParaRPr lang="en-US" smtClean="0"/>
          </a:p>
        </p:txBody>
      </p:sp>
      <p:sp>
        <p:nvSpPr>
          <p:cNvPr id="75779" name="Rectangle 2"/>
          <p:cNvSpPr>
            <a:spLocks noGrp="1" noRot="1" noChangeAspect="1" noChangeArrowheads="1" noTextEdit="1"/>
          </p:cNvSpPr>
          <p:nvPr>
            <p:ph type="sldImg"/>
          </p:nvPr>
        </p:nvSpPr>
        <p:spPr>
          <a:xfrm>
            <a:off x="1144588" y="684213"/>
            <a:ext cx="4572000" cy="3429000"/>
          </a:xfrm>
          <a:ln/>
        </p:spPr>
      </p:sp>
      <p:sp>
        <p:nvSpPr>
          <p:cNvPr id="75780" name="Rectangle 3"/>
          <p:cNvSpPr>
            <a:spLocks noGrp="1" noChangeArrowheads="1"/>
          </p:cNvSpPr>
          <p:nvPr>
            <p:ph type="body" idx="1"/>
          </p:nvPr>
        </p:nvSpPr>
        <p:spPr>
          <a:xfrm>
            <a:off x="914815" y="4343713"/>
            <a:ext cx="5028370" cy="4115425"/>
          </a:xfrm>
          <a:noFill/>
          <a:ln/>
        </p:spPr>
        <p:txBody>
          <a:bodyPr/>
          <a:lstStyle/>
          <a:p>
            <a:pPr eaLnBrk="1" hangingPunct="1"/>
            <a:r>
              <a:rPr lang="en-US" smtClean="0"/>
              <a:t>This week you have studied and discussed problems contributing to possible or probable failures of structures impounding water.  The sooner these distress signs are identified the more time is available to either prevent a failure or evacuate downstream.   More “eyes on the project” means more opportunities to catch these problems early.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986DB37E-1357-4AC9-8375-F98BB3C7149B}" type="slidenum">
              <a:rPr lang="en-US" smtClean="0"/>
              <a:pPr/>
              <a:t>10</a:t>
            </a:fld>
            <a:endParaRPr lang="en-US" smtClean="0"/>
          </a:p>
        </p:txBody>
      </p:sp>
      <p:sp>
        <p:nvSpPr>
          <p:cNvPr id="76803" name="Rectangle 2"/>
          <p:cNvSpPr>
            <a:spLocks noGrp="1" noRot="1" noChangeAspect="1" noChangeArrowheads="1" noTextEdit="1"/>
          </p:cNvSpPr>
          <p:nvPr>
            <p:ph type="sldImg"/>
          </p:nvPr>
        </p:nvSpPr>
        <p:spPr>
          <a:xfrm>
            <a:off x="1144588" y="684213"/>
            <a:ext cx="4572000" cy="3429000"/>
          </a:xfrm>
          <a:ln/>
        </p:spPr>
      </p:sp>
      <p:sp>
        <p:nvSpPr>
          <p:cNvPr id="76804" name="Rectangle 3"/>
          <p:cNvSpPr>
            <a:spLocks noGrp="1" noChangeArrowheads="1"/>
          </p:cNvSpPr>
          <p:nvPr>
            <p:ph type="body" idx="1"/>
          </p:nvPr>
        </p:nvSpPr>
        <p:spPr>
          <a:xfrm>
            <a:off x="914815" y="4343713"/>
            <a:ext cx="5028370" cy="4115425"/>
          </a:xfrm>
          <a:noFill/>
          <a:ln/>
        </p:spPr>
        <p:txBody>
          <a:bodyPr/>
          <a:lstStyle/>
          <a:p>
            <a:pPr eaLnBrk="1" hangingPunct="1"/>
            <a:r>
              <a:rPr lang="en-US" smtClean="0"/>
              <a:t>Inundation maps provide local emergency managers the data needed to plan evacuation routes, designate shelters, and pre-stage roadway barriers, etc to enhance emergency response.  Designating, testing, and marking evacuation routes prevents people from driving INTO flood waters instead of away from them.  Designating shelters provides an opportunity to stockpile food, water, cots, linens, diapers, formula, etc. in advance.  It also allows the general public time to familiarize themselves with routes and shelter locations.  Tourists and visitors can also evacuate quickly by following pre-placed route markers.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133600"/>
            <a:ext cx="4038600" cy="3992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4038600" cy="3992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6934200" y="6629400"/>
            <a:ext cx="2133600" cy="457200"/>
          </a:xfrm>
          <a:prstGeom prst="rect">
            <a:avLst/>
          </a:prstGeom>
          <a:ln/>
        </p:spPr>
        <p:txBody>
          <a:bodyPr/>
          <a:lstStyle>
            <a:lvl1pPr>
              <a:defRPr/>
            </a:lvl1pPr>
          </a:lstStyle>
          <a:p>
            <a:pPr>
              <a:defRPr/>
            </a:pPr>
            <a:r>
              <a:rPr lang="en-US"/>
              <a:t>Slide </a:t>
            </a:r>
            <a:fld id="{7546A2E0-82CD-4181-9033-AF3E1A7B92FA}" type="slidenum">
              <a:rPr lang="en-US"/>
              <a:pPr>
                <a:defRPr/>
              </a:pPr>
              <a:t>‹#›</a:t>
            </a:fld>
            <a:r>
              <a:rPr lang="en-US"/>
              <a:t> of 50</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5" Type="http://schemas.openxmlformats.org/officeDocument/2006/relationships/image" Target="../media/image3.png"/><Relationship Id="rId16" Type="http://schemas.openxmlformats.org/officeDocument/2006/relationships/image" Target="../media/image4.gif"/><Relationship Id="rId17"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3" descr="map3"/>
          <p:cNvPicPr>
            <a:picLocks noChangeAspect="1" noChangeArrowheads="1"/>
          </p:cNvPicPr>
          <p:nvPr userDrawn="1"/>
        </p:nvPicPr>
        <p:blipFill>
          <a:blip r:embed="rId13" cstate="print"/>
          <a:srcRect l="6255" t="6601" r="21674" b="3761"/>
          <a:stretch>
            <a:fillRect/>
          </a:stretch>
        </p:blipFill>
        <p:spPr bwMode="auto">
          <a:xfrm>
            <a:off x="4953001" y="1524000"/>
            <a:ext cx="4191000" cy="2411413"/>
          </a:xfrm>
          <a:prstGeom prst="rect">
            <a:avLst/>
          </a:prstGeom>
          <a:noFill/>
          <a:ln w="76200">
            <a:solidFill>
              <a:srgbClr val="000000"/>
            </a:solidFill>
            <a:miter lim="800000"/>
            <a:headEnd/>
            <a:tailEnd/>
          </a:ln>
        </p:spPr>
      </p:pic>
      <p:pic>
        <p:nvPicPr>
          <p:cNvPr id="14" name="Picture 11" descr="Stockton 049"/>
          <p:cNvPicPr>
            <a:picLocks noChangeAspect="1" noChangeArrowheads="1"/>
          </p:cNvPicPr>
          <p:nvPr userDrawn="1"/>
        </p:nvPicPr>
        <p:blipFill>
          <a:blip r:embed="rId14" cstate="print"/>
          <a:srcRect t="22052"/>
          <a:stretch>
            <a:fillRect/>
          </a:stretch>
        </p:blipFill>
        <p:spPr bwMode="auto">
          <a:xfrm>
            <a:off x="4191000" y="3962400"/>
            <a:ext cx="4953000" cy="2895600"/>
          </a:xfrm>
          <a:prstGeom prst="rect">
            <a:avLst/>
          </a:prstGeom>
          <a:noFill/>
          <a:ln w="9525">
            <a:noFill/>
            <a:miter lim="800000"/>
            <a:headEnd/>
            <a:tailEnd/>
          </a:ln>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381000" y="6324600"/>
            <a:ext cx="74676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4" cstate="print"/>
          <a:srcRect/>
          <a:stretch>
            <a:fillRect/>
          </a:stretch>
        </p:blipFill>
        <p:spPr bwMode="auto">
          <a:xfrm>
            <a:off x="8106597" y="5943600"/>
            <a:ext cx="1037403" cy="709613"/>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William.B.Empson@usace.army.mi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pn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28.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1.bin"/><Relationship Id="rId5" Type="http://schemas.openxmlformats.org/officeDocument/2006/relationships/image" Target="../media/image33.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2.bin"/><Relationship Id="rId5" Type="http://schemas.openxmlformats.org/officeDocument/2006/relationships/image" Target="../media/image34.emf"/><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36.jpeg"/><Relationship Id="rId1" Type="http://schemas.openxmlformats.org/officeDocument/2006/relationships/slideLayout" Target="../slideLayouts/slideLayout18.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20.png"/><Relationship Id="rId1" Type="http://schemas.openxmlformats.org/officeDocument/2006/relationships/slideLayout" Target="../slideLayouts/slideLayout18.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3.bin"/><Relationship Id="rId5" Type="http://schemas.openxmlformats.org/officeDocument/2006/relationships/image" Target="../media/image39.emf"/><Relationship Id="rId1" Type="http://schemas.openxmlformats.org/officeDocument/2006/relationships/vmlDrawing" Target="../drawings/vmlDrawing3.vml"/><Relationship Id="rId2"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23.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 y="152400"/>
            <a:ext cx="7772400" cy="1470025"/>
          </a:xfrm>
        </p:spPr>
        <p:txBody>
          <a:bodyPr/>
          <a:lstStyle/>
          <a:p>
            <a:r>
              <a:rPr lang="en-US" dirty="0" err="1" smtClean="0"/>
              <a:t>Planos</a:t>
            </a:r>
            <a:r>
              <a:rPr lang="en-US" dirty="0" smtClean="0"/>
              <a:t> de </a:t>
            </a:r>
            <a:r>
              <a:rPr lang="en-US" dirty="0" err="1" smtClean="0"/>
              <a:t>Ação</a:t>
            </a:r>
            <a:r>
              <a:rPr lang="en-US" dirty="0" smtClean="0"/>
              <a:t> </a:t>
            </a:r>
            <a:r>
              <a:rPr lang="en-US" dirty="0" err="1" smtClean="0"/>
              <a:t>Emergenciais</a:t>
            </a:r>
            <a:endParaRPr lang="en-US" dirty="0"/>
          </a:p>
        </p:txBody>
      </p:sp>
      <p:sp>
        <p:nvSpPr>
          <p:cNvPr id="4100" name="Text Box 4"/>
          <p:cNvSpPr txBox="1">
            <a:spLocks noChangeArrowheads="1"/>
          </p:cNvSpPr>
          <p:nvPr/>
        </p:nvSpPr>
        <p:spPr bwMode="auto">
          <a:xfrm>
            <a:off x="152400" y="1600200"/>
            <a:ext cx="6019800" cy="2185214"/>
          </a:xfrm>
          <a:prstGeom prst="rect">
            <a:avLst/>
          </a:prstGeom>
          <a:noFill/>
          <a:ln w="9525">
            <a:noFill/>
            <a:miter lim="800000"/>
            <a:headEnd/>
            <a:tailEnd/>
          </a:ln>
          <a:effectLst/>
        </p:spPr>
        <p:txBody>
          <a:bodyPr wrap="square">
            <a:spAutoFit/>
          </a:bodyPr>
          <a:lstStyle/>
          <a:p>
            <a:r>
              <a:rPr lang="en-US" sz="1600" b="1" dirty="0" smtClean="0"/>
              <a:t>William Empson, PE, PMP </a:t>
            </a:r>
          </a:p>
          <a:p>
            <a:r>
              <a:rPr lang="en-US" sz="1600" dirty="0" err="1"/>
              <a:t>Gerente</a:t>
            </a:r>
            <a:r>
              <a:rPr lang="en-US" sz="1600" dirty="0"/>
              <a:t> de </a:t>
            </a:r>
            <a:r>
              <a:rPr lang="en-US" sz="1600" dirty="0" err="1"/>
              <a:t>Risco</a:t>
            </a:r>
            <a:r>
              <a:rPr lang="en-US" sz="1600" dirty="0"/>
              <a:t> Senior, </a:t>
            </a:r>
            <a:r>
              <a:rPr lang="en-US" sz="1600" dirty="0" err="1"/>
              <a:t>Programa</a:t>
            </a:r>
            <a:r>
              <a:rPr lang="en-US" sz="1600" dirty="0"/>
              <a:t> de </a:t>
            </a:r>
            <a:r>
              <a:rPr lang="en-US" sz="1600" dirty="0" err="1"/>
              <a:t>Segurança</a:t>
            </a:r>
            <a:r>
              <a:rPr lang="en-US" sz="1600" dirty="0"/>
              <a:t> </a:t>
            </a:r>
            <a:r>
              <a:rPr lang="en-US" sz="1600" dirty="0" err="1"/>
              <a:t>para</a:t>
            </a:r>
            <a:r>
              <a:rPr lang="en-US" sz="1600" dirty="0"/>
              <a:t> </a:t>
            </a:r>
            <a:r>
              <a:rPr lang="en-US" sz="1600" dirty="0" err="1"/>
              <a:t>Diques</a:t>
            </a:r>
            <a:endParaRPr lang="en-US" sz="1600" dirty="0"/>
          </a:p>
          <a:p>
            <a:r>
              <a:rPr lang="en-US" sz="1600" dirty="0" smtClean="0"/>
              <a:t>U.S. Army Corps of Engineers</a:t>
            </a:r>
          </a:p>
          <a:p>
            <a:r>
              <a:rPr lang="en-US" sz="1600" dirty="0"/>
              <a:t>Centro de </a:t>
            </a:r>
            <a:r>
              <a:rPr lang="en-US" sz="1600" dirty="0" err="1"/>
              <a:t>Gerenciamento</a:t>
            </a:r>
            <a:r>
              <a:rPr lang="en-US" sz="1600" dirty="0"/>
              <a:t> de </a:t>
            </a:r>
            <a:r>
              <a:rPr lang="en-US" sz="1600" dirty="0" err="1"/>
              <a:t>Riscos</a:t>
            </a:r>
            <a:r>
              <a:rPr lang="en-US" sz="1600" dirty="0"/>
              <a:t> </a:t>
            </a:r>
            <a:r>
              <a:rPr lang="en-US" sz="1600" dirty="0" smtClean="0">
                <a:hlinkClick r:id="rId2"/>
              </a:rPr>
              <a:t>William.B.Empson@usace.army.mil</a:t>
            </a:r>
            <a:endParaRPr lang="en-US" sz="1600" dirty="0" smtClean="0"/>
          </a:p>
          <a:p>
            <a:pPr>
              <a:spcBef>
                <a:spcPts val="0"/>
              </a:spcBef>
            </a:pPr>
            <a:endParaRPr lang="en-US" sz="1400" dirty="0" smtClean="0"/>
          </a:p>
          <a:p>
            <a:pPr>
              <a:spcBef>
                <a:spcPts val="0"/>
              </a:spcBef>
            </a:pPr>
            <a:r>
              <a:rPr lang="en-US" sz="1400" dirty="0" err="1"/>
              <a:t>Oficina</a:t>
            </a:r>
            <a:r>
              <a:rPr lang="en-US" sz="1400" dirty="0"/>
              <a:t> </a:t>
            </a:r>
            <a:r>
              <a:rPr lang="en-US" sz="1400" dirty="0" err="1"/>
              <a:t>sobre</a:t>
            </a:r>
            <a:r>
              <a:rPr lang="en-US" sz="1400" dirty="0"/>
              <a:t> </a:t>
            </a:r>
            <a:r>
              <a:rPr lang="en-US" sz="1400" dirty="0" err="1"/>
              <a:t>Segurança</a:t>
            </a:r>
            <a:r>
              <a:rPr lang="en-US" sz="1400" dirty="0"/>
              <a:t> de </a:t>
            </a:r>
            <a:r>
              <a:rPr lang="en-US" sz="1400" dirty="0" err="1"/>
              <a:t>Barragens</a:t>
            </a:r>
            <a:endParaRPr lang="en-US" sz="1400" dirty="0"/>
          </a:p>
          <a:p>
            <a:pPr>
              <a:spcBef>
                <a:spcPts val="0"/>
              </a:spcBef>
            </a:pPr>
            <a:r>
              <a:rPr lang="en-US" sz="1400" dirty="0"/>
              <a:t>Brasília, </a:t>
            </a:r>
            <a:r>
              <a:rPr lang="en-US" sz="1400" dirty="0" err="1"/>
              <a:t>Brasil</a:t>
            </a:r>
            <a:endParaRPr lang="en-US" sz="1400" dirty="0"/>
          </a:p>
          <a:p>
            <a:pPr>
              <a:spcBef>
                <a:spcPts val="0"/>
              </a:spcBef>
            </a:pPr>
            <a:r>
              <a:rPr lang="en-US" sz="1400" dirty="0"/>
              <a:t>20-24 </a:t>
            </a:r>
            <a:r>
              <a:rPr lang="en-US" sz="1400" dirty="0" err="1"/>
              <a:t>maio</a:t>
            </a:r>
            <a:r>
              <a:rPr lang="en-US" sz="1400" dirty="0"/>
              <a:t> 2013</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911 call center 1"/>
          <p:cNvPicPr>
            <a:picLocks noChangeAspect="1" noChangeArrowheads="1"/>
          </p:cNvPicPr>
          <p:nvPr/>
        </p:nvPicPr>
        <p:blipFill>
          <a:blip r:embed="rId3" cstate="print"/>
          <a:srcRect l="12222" b="23758"/>
          <a:stretch>
            <a:fillRect/>
          </a:stretch>
        </p:blipFill>
        <p:spPr bwMode="auto">
          <a:xfrm>
            <a:off x="1981200" y="2016125"/>
            <a:ext cx="2590800" cy="2098675"/>
          </a:xfrm>
          <a:prstGeom prst="rect">
            <a:avLst/>
          </a:prstGeom>
          <a:noFill/>
          <a:ln w="76200">
            <a:solidFill>
              <a:srgbClr val="000000"/>
            </a:solidFill>
            <a:miter lim="800000"/>
            <a:headEnd/>
            <a:tailEnd/>
          </a:ln>
        </p:spPr>
      </p:pic>
      <p:pic>
        <p:nvPicPr>
          <p:cNvPr id="16387" name="Picture 3" descr="Traffic Control"/>
          <p:cNvPicPr>
            <a:picLocks noChangeAspect="1" noChangeArrowheads="1"/>
          </p:cNvPicPr>
          <p:nvPr/>
        </p:nvPicPr>
        <p:blipFill>
          <a:blip r:embed="rId4" cstate="print"/>
          <a:srcRect l="15277" t="12962" b="14815"/>
          <a:stretch>
            <a:fillRect/>
          </a:stretch>
        </p:blipFill>
        <p:spPr bwMode="auto">
          <a:xfrm>
            <a:off x="4648200" y="2033588"/>
            <a:ext cx="2590800" cy="2005012"/>
          </a:xfrm>
          <a:prstGeom prst="rect">
            <a:avLst/>
          </a:prstGeom>
          <a:noFill/>
          <a:ln w="76200">
            <a:solidFill>
              <a:srgbClr val="000000"/>
            </a:solidFill>
            <a:miter lim="800000"/>
            <a:headEnd/>
            <a:tailEnd/>
          </a:ln>
        </p:spPr>
      </p:pic>
      <p:pic>
        <p:nvPicPr>
          <p:cNvPr id="16388" name="Picture 4" descr="evacuation shelter"/>
          <p:cNvPicPr>
            <a:picLocks noChangeAspect="1" noChangeArrowheads="1"/>
          </p:cNvPicPr>
          <p:nvPr/>
        </p:nvPicPr>
        <p:blipFill>
          <a:blip r:embed="rId5" cstate="print"/>
          <a:srcRect/>
          <a:stretch>
            <a:fillRect/>
          </a:stretch>
        </p:blipFill>
        <p:spPr bwMode="auto">
          <a:xfrm>
            <a:off x="4648200" y="3924300"/>
            <a:ext cx="2590800" cy="1790700"/>
          </a:xfrm>
          <a:prstGeom prst="rect">
            <a:avLst/>
          </a:prstGeom>
          <a:noFill/>
          <a:ln w="76200">
            <a:solidFill>
              <a:srgbClr val="000000"/>
            </a:solidFill>
            <a:miter lim="800000"/>
            <a:headEnd/>
            <a:tailEnd/>
          </a:ln>
        </p:spPr>
      </p:pic>
      <p:sp>
        <p:nvSpPr>
          <p:cNvPr id="26629" name="Text Box 5"/>
          <p:cNvSpPr txBox="1">
            <a:spLocks noChangeArrowheads="1"/>
          </p:cNvSpPr>
          <p:nvPr/>
        </p:nvSpPr>
        <p:spPr bwMode="auto">
          <a:xfrm>
            <a:off x="1524000" y="1295400"/>
            <a:ext cx="6324600" cy="641350"/>
          </a:xfrm>
          <a:prstGeom prst="rect">
            <a:avLst/>
          </a:prstGeom>
          <a:noFill/>
          <a:ln w="9525">
            <a:noFill/>
            <a:miter lim="800000"/>
            <a:headEnd/>
            <a:tailEnd/>
          </a:ln>
          <a:effectLst/>
        </p:spPr>
        <p:txBody>
          <a:bodyPr>
            <a:spAutoFit/>
          </a:bodyPr>
          <a:lstStyle/>
          <a:p>
            <a:pPr algn="ctr">
              <a:buFont typeface="Wingdings" pitchFamily="2" charset="2"/>
              <a:buNone/>
              <a:defRPr/>
            </a:pPr>
            <a:r>
              <a:rPr lang="en-US" sz="3600" b="1" dirty="0"/>
              <a:t>  </a:t>
            </a:r>
            <a:r>
              <a:rPr lang="pt-BR" sz="3600" b="1" dirty="0" smtClean="0">
                <a:effectLst>
                  <a:outerShdw blurRad="38100" dist="38100" dir="2700000" algn="tl">
                    <a:srgbClr val="C0C0C0"/>
                  </a:outerShdw>
                </a:effectLst>
              </a:rPr>
              <a:t>Mitigar Consequências</a:t>
            </a:r>
            <a:endParaRPr lang="pt-BR" sz="3600" b="1" dirty="0">
              <a:effectLst>
                <a:outerShdw blurRad="38100" dist="38100" dir="2700000" algn="tl">
                  <a:srgbClr val="C0C0C0"/>
                </a:outerShdw>
              </a:effectLst>
            </a:endParaRPr>
          </a:p>
        </p:txBody>
      </p:sp>
      <p:sp>
        <p:nvSpPr>
          <p:cNvPr id="26630" name="Rectangle 6"/>
          <p:cNvSpPr>
            <a:spLocks noChangeArrowheads="1"/>
          </p:cNvSpPr>
          <p:nvPr/>
        </p:nvSpPr>
        <p:spPr bwMode="auto">
          <a:xfrm>
            <a:off x="762000" y="228600"/>
            <a:ext cx="7832725" cy="946150"/>
          </a:xfrm>
          <a:prstGeom prst="rect">
            <a:avLst/>
          </a:prstGeom>
          <a:noFill/>
          <a:ln w="9525">
            <a:noFill/>
            <a:miter lim="800000"/>
            <a:headEnd/>
            <a:tailEnd/>
          </a:ln>
          <a:effectLst/>
        </p:spPr>
        <p:txBody>
          <a:bodyPr>
            <a:spAutoFit/>
          </a:bodyPr>
          <a:lstStyle/>
          <a:p>
            <a:pPr algn="ctr">
              <a:defRPr/>
            </a:pPr>
            <a:r>
              <a:rPr lang="pt-BR" sz="2800" b="1" dirty="0" smtClean="0">
                <a:solidFill>
                  <a:schemeClr val="tx2"/>
                </a:solidFill>
                <a:effectLst>
                  <a:outerShdw blurRad="38100" dist="38100" dir="2700000" algn="tl">
                    <a:srgbClr val="C0C0C0"/>
                  </a:outerShdw>
                </a:effectLst>
                <a:latin typeface="Arial Black" pitchFamily="34" charset="0"/>
              </a:rPr>
              <a:t>Justificativas para Planejamento </a:t>
            </a:r>
            <a:r>
              <a:rPr lang="pt-BR" sz="2800" b="1" dirty="0">
                <a:solidFill>
                  <a:schemeClr val="tx2"/>
                </a:solidFill>
                <a:effectLst>
                  <a:outerShdw blurRad="38100" dist="38100" dir="2700000" algn="tl">
                    <a:srgbClr val="C0C0C0"/>
                  </a:outerShdw>
                </a:effectLst>
                <a:latin typeface="Arial Black" pitchFamily="34" charset="0"/>
              </a:rPr>
              <a:t>e Respostas </a:t>
            </a:r>
            <a:r>
              <a:rPr lang="pt-BR" sz="2800" b="1" dirty="0" smtClean="0">
                <a:solidFill>
                  <a:schemeClr val="tx2"/>
                </a:solidFill>
                <a:effectLst>
                  <a:outerShdw blurRad="38100" dist="38100" dir="2700000" algn="tl">
                    <a:srgbClr val="C0C0C0"/>
                  </a:outerShdw>
                </a:effectLst>
                <a:latin typeface="Arial Black" pitchFamily="34" charset="0"/>
              </a:rPr>
              <a:t>em Emergências</a:t>
            </a:r>
            <a:endParaRPr lang="pt-BR" sz="2800" b="1" dirty="0">
              <a:solidFill>
                <a:schemeClr val="tx2"/>
              </a:solidFill>
              <a:effectLst>
                <a:outerShdw blurRad="38100" dist="38100" dir="2700000" algn="tl">
                  <a:srgbClr val="C0C0C0"/>
                </a:outerShdw>
              </a:effectLst>
              <a:latin typeface="Arial Black" pitchFamily="34" charset="0"/>
            </a:endParaRPr>
          </a:p>
        </p:txBody>
      </p:sp>
      <p:pic>
        <p:nvPicPr>
          <p:cNvPr id="16391" name="Picture 7" descr="traffic control 2"/>
          <p:cNvPicPr>
            <a:picLocks noChangeAspect="1" noChangeArrowheads="1"/>
          </p:cNvPicPr>
          <p:nvPr/>
        </p:nvPicPr>
        <p:blipFill>
          <a:blip r:embed="rId6" cstate="print"/>
          <a:srcRect/>
          <a:stretch>
            <a:fillRect/>
          </a:stretch>
        </p:blipFill>
        <p:spPr bwMode="auto">
          <a:xfrm>
            <a:off x="1981200" y="3973513"/>
            <a:ext cx="2565400" cy="1741487"/>
          </a:xfrm>
          <a:prstGeom prst="rect">
            <a:avLst/>
          </a:prstGeom>
          <a:noFill/>
          <a:ln w="76200">
            <a:solidFill>
              <a:srgbClr val="000000"/>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onemaugh spillway 0836-04"/>
          <p:cNvPicPr>
            <a:picLocks noChangeAspect="1" noChangeArrowheads="1"/>
          </p:cNvPicPr>
          <p:nvPr/>
        </p:nvPicPr>
        <p:blipFill>
          <a:blip r:embed="rId3" cstate="print"/>
          <a:srcRect/>
          <a:stretch>
            <a:fillRect/>
          </a:stretch>
        </p:blipFill>
        <p:spPr bwMode="auto">
          <a:xfrm>
            <a:off x="2362200" y="2667000"/>
            <a:ext cx="2133600" cy="1828800"/>
          </a:xfrm>
          <a:prstGeom prst="rect">
            <a:avLst/>
          </a:prstGeom>
          <a:noFill/>
          <a:ln w="76200">
            <a:solidFill>
              <a:srgbClr val="000000"/>
            </a:solidFill>
            <a:miter lim="800000"/>
            <a:headEnd/>
            <a:tailEnd/>
          </a:ln>
        </p:spPr>
      </p:pic>
      <p:pic>
        <p:nvPicPr>
          <p:cNvPr id="17411" name="Picture 3" descr="Sand bag filling"/>
          <p:cNvPicPr>
            <a:picLocks noChangeAspect="1" noChangeArrowheads="1"/>
          </p:cNvPicPr>
          <p:nvPr/>
        </p:nvPicPr>
        <p:blipFill>
          <a:blip r:embed="rId4" cstate="print"/>
          <a:srcRect l="11539" t="20047" r="11539" b="12820"/>
          <a:stretch>
            <a:fillRect/>
          </a:stretch>
        </p:blipFill>
        <p:spPr bwMode="auto">
          <a:xfrm>
            <a:off x="4495800" y="4445000"/>
            <a:ext cx="2286000" cy="1727200"/>
          </a:xfrm>
          <a:prstGeom prst="rect">
            <a:avLst/>
          </a:prstGeom>
          <a:noFill/>
          <a:ln w="76200">
            <a:solidFill>
              <a:srgbClr val="000000"/>
            </a:solidFill>
            <a:miter lim="800000"/>
            <a:headEnd/>
            <a:tailEnd/>
          </a:ln>
        </p:spPr>
      </p:pic>
      <p:pic>
        <p:nvPicPr>
          <p:cNvPr id="17412" name="Picture 4" descr="repair workers"/>
          <p:cNvPicPr>
            <a:picLocks noChangeAspect="1" noChangeArrowheads="1"/>
          </p:cNvPicPr>
          <p:nvPr/>
        </p:nvPicPr>
        <p:blipFill>
          <a:blip r:embed="rId5" cstate="print"/>
          <a:srcRect/>
          <a:stretch>
            <a:fillRect/>
          </a:stretch>
        </p:blipFill>
        <p:spPr bwMode="auto">
          <a:xfrm>
            <a:off x="2362200" y="4464050"/>
            <a:ext cx="2133600" cy="1708150"/>
          </a:xfrm>
          <a:prstGeom prst="rect">
            <a:avLst/>
          </a:prstGeom>
          <a:noFill/>
          <a:ln w="76200">
            <a:solidFill>
              <a:srgbClr val="000000"/>
            </a:solidFill>
            <a:miter lim="800000"/>
            <a:headEnd/>
            <a:tailEnd/>
          </a:ln>
        </p:spPr>
      </p:pic>
      <p:pic>
        <p:nvPicPr>
          <p:cNvPr id="17413" name="Picture 5" descr="backhoe and gator"/>
          <p:cNvPicPr>
            <a:picLocks noChangeAspect="1" noChangeArrowheads="1"/>
          </p:cNvPicPr>
          <p:nvPr/>
        </p:nvPicPr>
        <p:blipFill>
          <a:blip r:embed="rId6" cstate="print"/>
          <a:srcRect/>
          <a:stretch>
            <a:fillRect/>
          </a:stretch>
        </p:blipFill>
        <p:spPr bwMode="auto">
          <a:xfrm>
            <a:off x="4546600" y="2673350"/>
            <a:ext cx="2235200" cy="1670050"/>
          </a:xfrm>
          <a:prstGeom prst="rect">
            <a:avLst/>
          </a:prstGeom>
          <a:noFill/>
          <a:ln w="76200">
            <a:solidFill>
              <a:srgbClr val="000000"/>
            </a:solidFill>
            <a:miter lim="800000"/>
            <a:headEnd/>
            <a:tailEnd/>
          </a:ln>
        </p:spPr>
      </p:pic>
      <p:sp>
        <p:nvSpPr>
          <p:cNvPr id="28678" name="Text Box 6"/>
          <p:cNvSpPr txBox="1">
            <a:spLocks noChangeArrowheads="1"/>
          </p:cNvSpPr>
          <p:nvPr/>
        </p:nvSpPr>
        <p:spPr bwMode="auto">
          <a:xfrm>
            <a:off x="152400" y="1295400"/>
            <a:ext cx="8839200" cy="1200329"/>
          </a:xfrm>
          <a:prstGeom prst="rect">
            <a:avLst/>
          </a:prstGeom>
          <a:noFill/>
          <a:ln w="9525">
            <a:noFill/>
            <a:miter lim="800000"/>
            <a:headEnd/>
            <a:tailEnd/>
          </a:ln>
          <a:effectLst/>
        </p:spPr>
        <p:txBody>
          <a:bodyPr wrap="square">
            <a:spAutoFit/>
          </a:bodyPr>
          <a:lstStyle/>
          <a:p>
            <a:pPr algn="ctr">
              <a:buFont typeface="Wingdings" pitchFamily="2" charset="2"/>
              <a:buNone/>
              <a:defRPr/>
            </a:pPr>
            <a:r>
              <a:rPr lang="pt-BR" sz="3600" b="1" dirty="0" smtClean="0">
                <a:effectLst>
                  <a:outerShdw blurRad="38100" dist="38100" dir="2700000" algn="tl">
                    <a:srgbClr val="C0C0C0"/>
                  </a:outerShdw>
                </a:effectLst>
              </a:rPr>
              <a:t>Orientar Operações e Reparos de Emergência</a:t>
            </a:r>
            <a:endParaRPr lang="pt-BR" sz="3600" b="1" dirty="0">
              <a:effectLst>
                <a:outerShdw blurRad="38100" dist="38100" dir="2700000" algn="tl">
                  <a:srgbClr val="C0C0C0"/>
                </a:outerShdw>
              </a:effectLst>
            </a:endParaRPr>
          </a:p>
        </p:txBody>
      </p:sp>
      <p:sp>
        <p:nvSpPr>
          <p:cNvPr id="28679" name="Rectangle 7"/>
          <p:cNvSpPr>
            <a:spLocks noChangeArrowheads="1"/>
          </p:cNvSpPr>
          <p:nvPr/>
        </p:nvSpPr>
        <p:spPr bwMode="auto">
          <a:xfrm>
            <a:off x="685800" y="152400"/>
            <a:ext cx="7832725" cy="946150"/>
          </a:xfrm>
          <a:prstGeom prst="rect">
            <a:avLst/>
          </a:prstGeom>
          <a:noFill/>
          <a:ln w="9525">
            <a:noFill/>
            <a:miter lim="800000"/>
            <a:headEnd/>
            <a:tailEnd/>
          </a:ln>
          <a:effectLst/>
        </p:spPr>
        <p:txBody>
          <a:bodyPr>
            <a:spAutoFit/>
          </a:bodyPr>
          <a:lstStyle/>
          <a:p>
            <a:pPr algn="ctr">
              <a:defRPr/>
            </a:pPr>
            <a:r>
              <a:rPr lang="pt-BR" sz="2800" b="1" dirty="0" smtClean="0">
                <a:solidFill>
                  <a:schemeClr val="tx2"/>
                </a:solidFill>
                <a:effectLst>
                  <a:outerShdw blurRad="38100" dist="38100" dir="2700000" algn="tl">
                    <a:srgbClr val="C0C0C0"/>
                  </a:outerShdw>
                </a:effectLst>
                <a:latin typeface="Arial Black" pitchFamily="34" charset="0"/>
              </a:rPr>
              <a:t>Justificativas para Planejamento </a:t>
            </a:r>
            <a:r>
              <a:rPr lang="pt-BR" sz="2800" b="1" dirty="0">
                <a:solidFill>
                  <a:schemeClr val="tx2"/>
                </a:solidFill>
                <a:effectLst>
                  <a:outerShdw blurRad="38100" dist="38100" dir="2700000" algn="tl">
                    <a:srgbClr val="C0C0C0"/>
                  </a:outerShdw>
                </a:effectLst>
                <a:latin typeface="Arial Black" pitchFamily="34" charset="0"/>
              </a:rPr>
              <a:t>e Respostas </a:t>
            </a:r>
            <a:r>
              <a:rPr lang="pt-BR" sz="2800" b="1" dirty="0" smtClean="0">
                <a:solidFill>
                  <a:schemeClr val="tx2"/>
                </a:solidFill>
                <a:effectLst>
                  <a:outerShdw blurRad="38100" dist="38100" dir="2700000" algn="tl">
                    <a:srgbClr val="C0C0C0"/>
                  </a:outerShdw>
                </a:effectLst>
                <a:latin typeface="Arial Black" pitchFamily="34" charset="0"/>
              </a:rPr>
              <a:t>em </a:t>
            </a:r>
            <a:r>
              <a:rPr lang="pt-BR" sz="2800" b="1" dirty="0">
                <a:solidFill>
                  <a:schemeClr val="tx2"/>
                </a:solidFill>
                <a:effectLst>
                  <a:outerShdw blurRad="38100" dist="38100" dir="2700000" algn="tl">
                    <a:srgbClr val="C0C0C0"/>
                  </a:outerShdw>
                </a:effectLst>
                <a:latin typeface="Arial Black" pitchFamily="34" charset="0"/>
              </a:rPr>
              <a:t>Emergências</a:t>
            </a:r>
          </a:p>
        </p:txBody>
      </p:sp>
      <p:sp>
        <p:nvSpPr>
          <p:cNvPr id="17416" name="AutoShape 9"/>
          <p:cNvSpPr>
            <a:spLocks noChangeArrowheads="1"/>
          </p:cNvSpPr>
          <p:nvPr/>
        </p:nvSpPr>
        <p:spPr bwMode="auto">
          <a:xfrm>
            <a:off x="7086600" y="2590800"/>
            <a:ext cx="1219200" cy="6096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49274"/>
          <p:cNvPicPr>
            <a:picLocks noChangeAspect="1" noChangeArrowheads="1"/>
          </p:cNvPicPr>
          <p:nvPr/>
        </p:nvPicPr>
        <p:blipFill>
          <a:blip r:embed="rId3" cstate="print"/>
          <a:srcRect/>
          <a:stretch>
            <a:fillRect/>
          </a:stretch>
        </p:blipFill>
        <p:spPr bwMode="auto">
          <a:xfrm>
            <a:off x="1371600" y="2279650"/>
            <a:ext cx="6096000" cy="3876675"/>
          </a:xfrm>
          <a:prstGeom prst="rect">
            <a:avLst/>
          </a:prstGeom>
          <a:noFill/>
          <a:ln w="9525">
            <a:noFill/>
            <a:miter lim="800000"/>
            <a:headEnd/>
            <a:tailEnd/>
          </a:ln>
        </p:spPr>
      </p:pic>
      <p:sp>
        <p:nvSpPr>
          <p:cNvPr id="18435" name="Text Box 3"/>
          <p:cNvSpPr txBox="1">
            <a:spLocks noChangeArrowheads="1"/>
          </p:cNvSpPr>
          <p:nvPr/>
        </p:nvSpPr>
        <p:spPr bwMode="auto">
          <a:xfrm>
            <a:off x="381000" y="152400"/>
            <a:ext cx="8305800" cy="1323439"/>
          </a:xfrm>
          <a:prstGeom prst="rect">
            <a:avLst/>
          </a:prstGeom>
          <a:noFill/>
          <a:ln w="9525">
            <a:noFill/>
            <a:miter lim="800000"/>
            <a:headEnd/>
            <a:tailEnd/>
          </a:ln>
        </p:spPr>
        <p:txBody>
          <a:bodyPr wrap="square">
            <a:spAutoFit/>
          </a:bodyPr>
          <a:lstStyle/>
          <a:p>
            <a:pPr algn="ctr" eaLnBrk="0" hangingPunct="0"/>
            <a:r>
              <a:rPr lang="pt-BR" sz="4000" dirty="0">
                <a:latin typeface="Arial Black" pitchFamily="34" charset="0"/>
              </a:rPr>
              <a:t>Planejamento e Respostas </a:t>
            </a:r>
            <a:r>
              <a:rPr lang="pt-BR" sz="4000" dirty="0" smtClean="0">
                <a:latin typeface="Arial Black" pitchFamily="34" charset="0"/>
              </a:rPr>
              <a:t>em </a:t>
            </a:r>
            <a:r>
              <a:rPr lang="pt-BR" sz="4000" dirty="0">
                <a:latin typeface="Arial Black" pitchFamily="34" charset="0"/>
              </a:rPr>
              <a:t>Emergências</a:t>
            </a:r>
          </a:p>
        </p:txBody>
      </p:sp>
      <p:sp>
        <p:nvSpPr>
          <p:cNvPr id="18436" name="WordArt 4"/>
          <p:cNvSpPr>
            <a:spLocks noChangeArrowheads="1" noChangeShapeType="1" noTextEdit="1"/>
          </p:cNvSpPr>
          <p:nvPr/>
        </p:nvSpPr>
        <p:spPr bwMode="auto">
          <a:xfrm>
            <a:off x="3711575" y="2362200"/>
            <a:ext cx="327025" cy="647700"/>
          </a:xfrm>
          <a:prstGeom prst="rect">
            <a:avLst/>
          </a:prstGeom>
        </p:spPr>
        <p:txBody>
          <a:bodyPr wrap="none" fromWordArt="1">
            <a:prstTxWarp prst="textPlain">
              <a:avLst>
                <a:gd name="adj" fmla="val 50000"/>
              </a:avLst>
            </a:prstTxWarp>
          </a:bodyPr>
          <a:lstStyle/>
          <a:p>
            <a:pPr algn="ctr"/>
            <a:r>
              <a:rPr lang="en-US" sz="3600" kern="10" dirty="0" smtClean="0">
                <a:ln w="9525">
                  <a:solidFill>
                    <a:srgbClr val="000000"/>
                  </a:solidFill>
                  <a:round/>
                  <a:headEnd/>
                  <a:tailEnd/>
                </a:ln>
                <a:solidFill>
                  <a:srgbClr val="FFFFFF"/>
                </a:solidFill>
                <a:latin typeface="Arial Black"/>
              </a:rPr>
              <a:t>P</a:t>
            </a:r>
            <a:endParaRPr lang="en-US" sz="3600" kern="10" dirty="0">
              <a:ln w="9525">
                <a:solidFill>
                  <a:srgbClr val="000000"/>
                </a:solidFill>
                <a:round/>
                <a:headEnd/>
                <a:tailEnd/>
              </a:ln>
              <a:solidFill>
                <a:srgbClr val="FFFFFF"/>
              </a:solidFill>
              <a:latin typeface="Arial Black"/>
            </a:endParaRPr>
          </a:p>
        </p:txBody>
      </p:sp>
      <p:sp>
        <p:nvSpPr>
          <p:cNvPr id="18437" name="WordArt 5"/>
          <p:cNvSpPr>
            <a:spLocks noChangeArrowheads="1" noChangeShapeType="1" noTextEdit="1"/>
          </p:cNvSpPr>
          <p:nvPr/>
        </p:nvSpPr>
        <p:spPr bwMode="auto">
          <a:xfrm>
            <a:off x="4316413" y="2362200"/>
            <a:ext cx="381000" cy="6477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a:rPr>
              <a:t>A</a:t>
            </a:r>
          </a:p>
        </p:txBody>
      </p:sp>
      <p:sp>
        <p:nvSpPr>
          <p:cNvPr id="18438" name="WordArt 6"/>
          <p:cNvSpPr>
            <a:spLocks noChangeArrowheads="1" noChangeShapeType="1" noTextEdit="1"/>
          </p:cNvSpPr>
          <p:nvPr/>
        </p:nvSpPr>
        <p:spPr bwMode="auto">
          <a:xfrm>
            <a:off x="5029200" y="2362200"/>
            <a:ext cx="327025" cy="647700"/>
          </a:xfrm>
          <a:prstGeom prst="rect">
            <a:avLst/>
          </a:prstGeom>
        </p:spPr>
        <p:txBody>
          <a:bodyPr wrap="none" fromWordArt="1">
            <a:prstTxWarp prst="textPlain">
              <a:avLst>
                <a:gd name="adj" fmla="val 50000"/>
              </a:avLst>
            </a:prstTxWarp>
          </a:bodyPr>
          <a:lstStyle/>
          <a:p>
            <a:pPr algn="ctr"/>
            <a:r>
              <a:rPr lang="en-US" sz="3600" kern="10" dirty="0" smtClean="0">
                <a:ln w="9525">
                  <a:solidFill>
                    <a:srgbClr val="000000"/>
                  </a:solidFill>
                  <a:round/>
                  <a:headEnd/>
                  <a:tailEnd/>
                </a:ln>
                <a:solidFill>
                  <a:srgbClr val="FFFFFF"/>
                </a:solidFill>
                <a:latin typeface="Arial Black"/>
              </a:rPr>
              <a:t>E</a:t>
            </a:r>
            <a:endParaRPr lang="en-US" sz="3600" kern="10" dirty="0">
              <a:ln w="9525">
                <a:solidFill>
                  <a:srgbClr val="000000"/>
                </a:solidFill>
                <a:round/>
                <a:headEnd/>
                <a:tailEnd/>
              </a:ln>
              <a:solidFill>
                <a:srgbClr val="FFFFFF"/>
              </a:solidFill>
              <a:latin typeface="Arial Black"/>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990600" y="2059126"/>
            <a:ext cx="7315200" cy="4114800"/>
          </a:xfrm>
          <a:prstGeom prst="rect">
            <a:avLst/>
          </a:prstGeom>
          <a:noFill/>
          <a:ln w="9525">
            <a:noFill/>
            <a:miter lim="800000"/>
            <a:headEnd/>
            <a:tailEnd/>
          </a:ln>
          <a:effectLst/>
        </p:spPr>
        <p:txBody>
          <a:bodyPr>
            <a:normAutofit/>
          </a:bodyPr>
          <a:lstStyle/>
          <a:p>
            <a:pPr marL="457200" indent="-457200">
              <a:buFont typeface="Wingdings" pitchFamily="2" charset="2"/>
              <a:buChar char="Ø"/>
              <a:defRPr/>
            </a:pPr>
            <a:r>
              <a:rPr lang="pt-BR" sz="3200" b="1" smtClean="0">
                <a:effectLst>
                  <a:outerShdw blurRad="38100" dist="38100" dir="2700000" algn="tl">
                    <a:srgbClr val="C0C0C0"/>
                  </a:outerShdw>
                </a:effectLst>
              </a:rPr>
              <a:t>Ruptura iminente ou já ocorreu</a:t>
            </a:r>
          </a:p>
          <a:p>
            <a:pPr marL="457200" indent="-457200">
              <a:buFont typeface="Wingdings" pitchFamily="2" charset="2"/>
              <a:buChar char="Ø"/>
              <a:defRPr/>
            </a:pPr>
            <a:endParaRPr lang="pt-BR" sz="3200" b="1" smtClean="0">
              <a:effectLst>
                <a:outerShdw blurRad="38100" dist="38100" dir="2700000" algn="tl">
                  <a:srgbClr val="C0C0C0"/>
                </a:outerShdw>
              </a:effectLst>
            </a:endParaRPr>
          </a:p>
          <a:p>
            <a:pPr marL="457200" indent="-457200">
              <a:buFont typeface="Wingdings" pitchFamily="2" charset="2"/>
              <a:buChar char="Ø"/>
              <a:defRPr/>
            </a:pPr>
            <a:r>
              <a:rPr lang="pt-BR" sz="3200" b="1" smtClean="0">
                <a:effectLst>
                  <a:outerShdw blurRad="38100" dist="38100" dir="2700000" algn="tl">
                    <a:srgbClr val="C0C0C0"/>
                  </a:outerShdw>
                </a:effectLst>
              </a:rPr>
              <a:t>Pode levar a uma ruptura</a:t>
            </a:r>
          </a:p>
          <a:p>
            <a:pPr marL="457200" indent="-457200">
              <a:buFont typeface="Wingdings" pitchFamily="2" charset="2"/>
              <a:buChar char="Ø"/>
              <a:defRPr/>
            </a:pPr>
            <a:endParaRPr lang="pt-BR" sz="3200" b="1" smtClean="0">
              <a:effectLst>
                <a:outerShdw blurRad="38100" dist="38100" dir="2700000" algn="tl">
                  <a:srgbClr val="C0C0C0"/>
                </a:outerShdw>
              </a:effectLst>
            </a:endParaRPr>
          </a:p>
          <a:p>
            <a:pPr marL="457200" indent="-457200">
              <a:buFont typeface="Wingdings" pitchFamily="2" charset="2"/>
              <a:buChar char="Ø"/>
              <a:defRPr/>
            </a:pPr>
            <a:r>
              <a:rPr lang="pt-BR" sz="3200" b="1" smtClean="0">
                <a:effectLst>
                  <a:outerShdw blurRad="38100" dist="38100" dir="2700000" algn="tl">
                    <a:srgbClr val="C0C0C0"/>
                  </a:outerShdw>
                </a:effectLst>
              </a:rPr>
              <a:t>Emergência sem ruptura</a:t>
            </a:r>
          </a:p>
          <a:p>
            <a:pPr marL="457200" indent="-457200">
              <a:buFont typeface="Wingdings" pitchFamily="2" charset="2"/>
              <a:buChar char="Ø"/>
              <a:defRPr/>
            </a:pPr>
            <a:endParaRPr lang="pt-BR" sz="3200" b="1" smtClean="0">
              <a:effectLst>
                <a:outerShdw blurRad="38100" dist="38100" dir="2700000" algn="tl">
                  <a:srgbClr val="C0C0C0"/>
                </a:outerShdw>
              </a:effectLst>
            </a:endParaRPr>
          </a:p>
          <a:p>
            <a:pPr marL="457200" indent="-457200">
              <a:buFont typeface="Wingdings" pitchFamily="2" charset="2"/>
              <a:buChar char="Ø"/>
              <a:defRPr/>
            </a:pPr>
            <a:r>
              <a:rPr lang="pt-BR" sz="3200" b="1" smtClean="0">
                <a:effectLst>
                  <a:outerShdw blurRad="38100" dist="38100" dir="2700000" algn="tl">
                    <a:srgbClr val="C0C0C0"/>
                  </a:outerShdw>
                </a:effectLst>
              </a:rPr>
              <a:t>Condição de não emergência</a:t>
            </a:r>
          </a:p>
          <a:p>
            <a:pPr marL="457200" indent="-457200">
              <a:buFont typeface="Wingdings" pitchFamily="2" charset="2"/>
              <a:buChar char="Ø"/>
              <a:defRPr/>
            </a:pPr>
            <a:endParaRPr lang="pt-BR" sz="2400" b="1" smtClean="0">
              <a:effectLst>
                <a:outerShdw blurRad="38100" dist="38100" dir="2700000" algn="tl">
                  <a:srgbClr val="C0C0C0"/>
                </a:outerShdw>
              </a:effectLst>
            </a:endParaRPr>
          </a:p>
          <a:p>
            <a:pPr marL="457200" indent="-457200">
              <a:buFont typeface="Wingdings" pitchFamily="2" charset="2"/>
              <a:buChar char="Ø"/>
              <a:defRPr/>
            </a:pPr>
            <a:endParaRPr lang="pt-BR" sz="2400" b="1">
              <a:effectLst>
                <a:outerShdw blurRad="38100" dist="38100" dir="2700000" algn="tl">
                  <a:srgbClr val="C0C0C0"/>
                </a:outerShdw>
              </a:effectLst>
            </a:endParaRPr>
          </a:p>
        </p:txBody>
      </p:sp>
      <p:sp>
        <p:nvSpPr>
          <p:cNvPr id="146435" name="Rectangle 3"/>
          <p:cNvSpPr>
            <a:spLocks noChangeArrowheads="1"/>
          </p:cNvSpPr>
          <p:nvPr/>
        </p:nvSpPr>
        <p:spPr bwMode="auto">
          <a:xfrm>
            <a:off x="609600" y="304800"/>
            <a:ext cx="7985125" cy="1754326"/>
          </a:xfrm>
          <a:prstGeom prst="rect">
            <a:avLst/>
          </a:prstGeom>
          <a:noFill/>
          <a:ln w="9525">
            <a:noFill/>
            <a:miter lim="800000"/>
            <a:headEnd/>
            <a:tailEnd/>
          </a:ln>
          <a:effectLst/>
        </p:spPr>
        <p:txBody>
          <a:bodyPr wrap="square">
            <a:spAutoFit/>
          </a:bodyPr>
          <a:lstStyle/>
          <a:p>
            <a:pPr algn="ctr">
              <a:defRPr/>
            </a:pPr>
            <a:r>
              <a:rPr lang="pt-BR" sz="3600" b="1" smtClean="0">
                <a:solidFill>
                  <a:schemeClr val="tx2"/>
                </a:solidFill>
                <a:effectLst>
                  <a:outerShdw blurRad="38100" dist="38100" dir="2700000" algn="tl">
                    <a:srgbClr val="C0C0C0"/>
                  </a:outerShdw>
                </a:effectLst>
                <a:latin typeface="Arial" pitchFamily="34" charset="0"/>
                <a:cs typeface="Arial" pitchFamily="34" charset="0"/>
              </a:rPr>
              <a:t>Níveis de emergência PAE para segurança de barragens</a:t>
            </a:r>
          </a:p>
          <a:p>
            <a:pPr algn="ctr">
              <a:defRPr/>
            </a:pPr>
            <a:endParaRPr lang="pt-BR" sz="3600">
              <a:solidFill>
                <a:schemeClr val="tx2"/>
              </a:solidFill>
              <a:effectLst>
                <a:outerShdw blurRad="38100" dist="38100" dir="2700000" algn="tl">
                  <a:srgbClr val="C0C0C0"/>
                </a:outerShdw>
              </a:effectLst>
              <a:latin typeface="Copperplate Gothic Bold"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693057" y="1371600"/>
            <a:ext cx="6781800" cy="4876800"/>
          </a:xfrm>
          <a:prstGeom prst="rect">
            <a:avLst/>
          </a:prstGeom>
          <a:noFill/>
          <a:ln w="9525">
            <a:noFill/>
            <a:miter lim="800000"/>
            <a:headEnd/>
            <a:tailEnd/>
          </a:ln>
          <a:effectLst/>
        </p:spPr>
        <p:txBody>
          <a:bodyPr wrap="square">
            <a:normAutofit fontScale="92500" lnSpcReduction="20000"/>
          </a:bodyPr>
          <a:lstStyle/>
          <a:p>
            <a:pPr marL="457200" indent="-457200">
              <a:lnSpc>
                <a:spcPct val="110000"/>
              </a:lnSpc>
              <a:spcAft>
                <a:spcPts val="1200"/>
              </a:spcAft>
              <a:buFont typeface="Wingdings" pitchFamily="2" charset="2"/>
              <a:buChar char="Ø"/>
              <a:defRPr/>
            </a:pPr>
            <a:r>
              <a:rPr lang="pt-BR" sz="4000" dirty="0" smtClean="0">
                <a:effectLst>
                  <a:outerShdw blurRad="38100" dist="38100" dir="2700000" algn="tl">
                    <a:srgbClr val="C0C0C0"/>
                  </a:outerShdw>
                </a:effectLst>
              </a:rPr>
              <a:t>Fluxograma de notificação</a:t>
            </a:r>
          </a:p>
          <a:p>
            <a:pPr marL="457200" indent="-457200">
              <a:lnSpc>
                <a:spcPct val="110000"/>
              </a:lnSpc>
              <a:spcAft>
                <a:spcPts val="1200"/>
              </a:spcAft>
              <a:buFont typeface="Wingdings" pitchFamily="2" charset="2"/>
              <a:buChar char="Ø"/>
              <a:defRPr/>
            </a:pPr>
            <a:r>
              <a:rPr lang="pt-BR" sz="4000" dirty="0" smtClean="0">
                <a:effectLst>
                  <a:outerShdw blurRad="38100" dist="38100" dir="2700000" algn="tl">
                    <a:srgbClr val="C0C0C0"/>
                  </a:outerShdw>
                </a:effectLst>
              </a:rPr>
              <a:t>Detecção, avaliação e classificação da emergência</a:t>
            </a:r>
          </a:p>
          <a:p>
            <a:pPr marL="457200" indent="-457200">
              <a:lnSpc>
                <a:spcPct val="110000"/>
              </a:lnSpc>
              <a:spcAft>
                <a:spcPts val="1200"/>
              </a:spcAft>
              <a:buFont typeface="Wingdings" pitchFamily="2" charset="2"/>
              <a:buChar char="Ø"/>
              <a:defRPr/>
            </a:pPr>
            <a:r>
              <a:rPr lang="pt-BR" sz="4000" dirty="0" smtClean="0">
                <a:effectLst>
                  <a:outerShdw blurRad="38100" dist="38100" dir="2700000" algn="tl">
                    <a:srgbClr val="C0C0C0"/>
                  </a:outerShdw>
                </a:effectLst>
              </a:rPr>
              <a:t>Responsabilidades</a:t>
            </a:r>
          </a:p>
          <a:p>
            <a:pPr marL="457200" indent="-457200">
              <a:lnSpc>
                <a:spcPct val="110000"/>
              </a:lnSpc>
              <a:spcAft>
                <a:spcPts val="1200"/>
              </a:spcAft>
              <a:buFont typeface="Wingdings" pitchFamily="2" charset="2"/>
              <a:buChar char="Ø"/>
              <a:defRPr/>
            </a:pPr>
            <a:r>
              <a:rPr lang="pt-BR" sz="4000" dirty="0" smtClean="0">
                <a:effectLst>
                  <a:outerShdw blurRad="38100" dist="38100" dir="2700000" algn="tl">
                    <a:srgbClr val="C0C0C0"/>
                  </a:outerShdw>
                </a:effectLst>
              </a:rPr>
              <a:t>Prontidão</a:t>
            </a:r>
          </a:p>
          <a:p>
            <a:pPr marL="457200" indent="-457200">
              <a:lnSpc>
                <a:spcPct val="110000"/>
              </a:lnSpc>
              <a:spcAft>
                <a:spcPts val="1200"/>
              </a:spcAft>
              <a:buFont typeface="Wingdings" pitchFamily="2" charset="2"/>
              <a:buChar char="Ø"/>
              <a:defRPr/>
            </a:pPr>
            <a:r>
              <a:rPr lang="pt-BR" sz="4000" dirty="0" smtClean="0">
                <a:effectLst>
                  <a:outerShdw blurRad="38100" dist="38100" dir="2700000" algn="tl">
                    <a:srgbClr val="C0C0C0"/>
                  </a:outerShdw>
                </a:effectLst>
              </a:rPr>
              <a:t>Mapas de inundação</a:t>
            </a:r>
          </a:p>
          <a:p>
            <a:pPr marL="457200" indent="-457200">
              <a:lnSpc>
                <a:spcPct val="110000"/>
              </a:lnSpc>
              <a:spcAft>
                <a:spcPts val="1200"/>
              </a:spcAft>
              <a:buFont typeface="Wingdings" pitchFamily="2" charset="2"/>
              <a:buChar char="Ø"/>
              <a:defRPr/>
            </a:pPr>
            <a:r>
              <a:rPr lang="pt-BR" sz="4000" dirty="0" smtClean="0">
                <a:effectLst>
                  <a:outerShdw blurRad="38100" dist="38100" dir="2700000" algn="tl">
                    <a:srgbClr val="C0C0C0"/>
                  </a:outerShdw>
                </a:effectLst>
              </a:rPr>
              <a:t>Anexos</a:t>
            </a:r>
            <a:endParaRPr lang="pt-BR" sz="4000" dirty="0" smtClean="0">
              <a:effectLst>
                <a:outerShdw blurRad="38100" dist="38100" dir="2700000" algn="tl">
                  <a:srgbClr val="C0C0C0"/>
                </a:outerShdw>
              </a:effectLst>
            </a:endParaRPr>
          </a:p>
          <a:p>
            <a:pPr marL="457200" indent="-457200">
              <a:buFont typeface="Wingdings" pitchFamily="2" charset="2"/>
              <a:buChar char="Ø"/>
              <a:defRPr/>
            </a:pPr>
            <a:endParaRPr lang="pt-BR" sz="2800" dirty="0">
              <a:effectLst>
                <a:outerShdw blurRad="38100" dist="38100" dir="2700000" algn="tl">
                  <a:srgbClr val="C0C0C0"/>
                </a:outerShdw>
              </a:effectLst>
            </a:endParaRPr>
          </a:p>
        </p:txBody>
      </p:sp>
      <p:sp>
        <p:nvSpPr>
          <p:cNvPr id="32771" name="Rectangle 3"/>
          <p:cNvSpPr>
            <a:spLocks noChangeArrowheads="1"/>
          </p:cNvSpPr>
          <p:nvPr/>
        </p:nvSpPr>
        <p:spPr bwMode="auto">
          <a:xfrm>
            <a:off x="1143000" y="304800"/>
            <a:ext cx="5867400" cy="641350"/>
          </a:xfrm>
          <a:prstGeom prst="rect">
            <a:avLst/>
          </a:prstGeom>
          <a:noFill/>
          <a:ln w="9525">
            <a:noFill/>
            <a:miter lim="800000"/>
            <a:headEnd/>
            <a:tailEnd/>
          </a:ln>
          <a:effectLst/>
        </p:spPr>
        <p:txBody>
          <a:bodyPr wrap="square">
            <a:spAutoFit/>
          </a:bodyPr>
          <a:lstStyle/>
          <a:p>
            <a:pPr>
              <a:defRPr/>
            </a:pPr>
            <a:r>
              <a:rPr lang="pt-BR" sz="3600" b="1" smtClean="0">
                <a:solidFill>
                  <a:schemeClr val="tx2"/>
                </a:solidFill>
                <a:effectLst>
                  <a:outerShdw blurRad="38100" dist="38100" dir="2700000" algn="tl">
                    <a:srgbClr val="C0C0C0"/>
                  </a:outerShdw>
                </a:effectLst>
                <a:latin typeface="+mj-lt"/>
              </a:rPr>
              <a:t>Componentes de um PAE</a:t>
            </a:r>
            <a:endParaRPr lang="pt-BR" sz="3600" b="1">
              <a:solidFill>
                <a:schemeClr val="tx2"/>
              </a:solidFill>
              <a:effectLst>
                <a:outerShdw blurRad="38100" dist="38100" dir="2700000" algn="tl">
                  <a:srgbClr val="C0C0C0"/>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774698" y="990600"/>
            <a:ext cx="7832725" cy="946150"/>
          </a:xfrm>
          <a:prstGeom prst="rect">
            <a:avLst/>
          </a:prstGeom>
          <a:noFill/>
          <a:ln w="9525">
            <a:noFill/>
            <a:miter lim="800000"/>
            <a:headEnd/>
            <a:tailEnd/>
          </a:ln>
          <a:effectLst/>
        </p:spPr>
        <p:txBody>
          <a:bodyPr>
            <a:spAutoFit/>
          </a:bodyPr>
          <a:lstStyle/>
          <a:p>
            <a:pPr algn="ctr">
              <a:defRPr/>
            </a:pPr>
            <a:r>
              <a:rPr lang="pt-BR" sz="2800" b="1" dirty="0" smtClean="0">
                <a:effectLst>
                  <a:outerShdw blurRad="38100" dist="38100" dir="2700000" algn="tl">
                    <a:srgbClr val="C0C0C0"/>
                  </a:outerShdw>
                </a:effectLst>
              </a:rPr>
              <a:t>Fluxograma de Notificação</a:t>
            </a:r>
          </a:p>
          <a:p>
            <a:pPr algn="ctr">
              <a:defRPr/>
            </a:pPr>
            <a:r>
              <a:rPr lang="pt-BR" sz="2800" b="1" dirty="0" smtClean="0">
                <a:effectLst>
                  <a:outerShdw blurRad="38100" dist="38100" dir="2700000" algn="tl">
                    <a:srgbClr val="C0C0C0"/>
                  </a:outerShdw>
                </a:effectLst>
              </a:rPr>
              <a:t>COMMUNICAÇÃO!!!</a:t>
            </a:r>
            <a:endParaRPr lang="pt-BR" sz="2800" b="1" dirty="0">
              <a:effectLst>
                <a:outerShdw blurRad="38100" dist="38100" dir="2700000" algn="tl">
                  <a:srgbClr val="C0C0C0"/>
                </a:outerShdw>
              </a:effectLst>
            </a:endParaRPr>
          </a:p>
        </p:txBody>
      </p:sp>
      <p:sp>
        <p:nvSpPr>
          <p:cNvPr id="34819" name="Text Box 3"/>
          <p:cNvSpPr txBox="1">
            <a:spLocks noChangeArrowheads="1"/>
          </p:cNvSpPr>
          <p:nvPr/>
        </p:nvSpPr>
        <p:spPr bwMode="auto">
          <a:xfrm>
            <a:off x="2023719" y="2209800"/>
            <a:ext cx="5204054" cy="1066800"/>
          </a:xfrm>
          <a:prstGeom prst="rect">
            <a:avLst/>
          </a:prstGeom>
          <a:noFill/>
          <a:ln w="9525">
            <a:noFill/>
            <a:miter lim="800000"/>
            <a:headEnd/>
            <a:tailEnd/>
          </a:ln>
          <a:effectLst/>
        </p:spPr>
        <p:txBody>
          <a:bodyPr wrap="square">
            <a:spAutoFit/>
          </a:bodyPr>
          <a:lstStyle/>
          <a:p>
            <a:pPr marL="457200" indent="-457200">
              <a:buFont typeface="Wingdings" pitchFamily="2" charset="2"/>
              <a:buChar char="Ø"/>
              <a:defRPr/>
            </a:pPr>
            <a:r>
              <a:rPr lang="pt-BR" sz="2400" b="1" dirty="0" smtClean="0">
                <a:effectLst>
                  <a:outerShdw blurRad="38100" dist="38100" dir="2700000" algn="tl">
                    <a:srgbClr val="C0C0C0"/>
                  </a:outerShdw>
                </a:effectLst>
              </a:rPr>
              <a:t>Níveis de Emergência</a:t>
            </a:r>
          </a:p>
          <a:p>
            <a:pPr marL="711200" lvl="2" indent="-246063">
              <a:buFontTx/>
              <a:buChar char="•"/>
              <a:defRPr/>
            </a:pPr>
            <a:r>
              <a:rPr lang="pt-BR" sz="2000" b="1" dirty="0" smtClean="0">
                <a:effectLst>
                  <a:outerShdw blurRad="38100" dist="38100" dir="2700000" algn="tl">
                    <a:srgbClr val="C0C0C0"/>
                  </a:outerShdw>
                </a:effectLst>
              </a:rPr>
              <a:t>Baseado na urgência da condição</a:t>
            </a:r>
          </a:p>
          <a:p>
            <a:pPr marL="711200" lvl="2" indent="-246063">
              <a:buFontTx/>
              <a:buChar char="•"/>
              <a:defRPr/>
            </a:pPr>
            <a:r>
              <a:rPr lang="pt-BR" sz="2000" b="1" dirty="0" smtClean="0">
                <a:effectLst>
                  <a:outerShdw blurRad="38100" dist="38100" dir="2700000" algn="tl">
                    <a:srgbClr val="C0C0C0"/>
                  </a:outerShdw>
                </a:effectLst>
              </a:rPr>
              <a:t>Terminologia varia</a:t>
            </a:r>
            <a:endParaRPr lang="pt-BR" sz="2000" b="1" dirty="0">
              <a:effectLst>
                <a:outerShdw blurRad="38100" dist="38100" dir="2700000" algn="tl">
                  <a:srgbClr val="C0C0C0"/>
                </a:outerShdw>
              </a:effectLst>
            </a:endParaRPr>
          </a:p>
        </p:txBody>
      </p:sp>
      <p:sp>
        <p:nvSpPr>
          <p:cNvPr id="21508" name="Text Box 4"/>
          <p:cNvSpPr txBox="1">
            <a:spLocks noChangeArrowheads="1"/>
          </p:cNvSpPr>
          <p:nvPr/>
        </p:nvSpPr>
        <p:spPr bwMode="auto">
          <a:xfrm>
            <a:off x="1082446" y="3505200"/>
            <a:ext cx="7086599" cy="2438400"/>
          </a:xfrm>
          <a:prstGeom prst="rect">
            <a:avLst/>
          </a:prstGeom>
          <a:solidFill>
            <a:srgbClr val="EFFCAE"/>
          </a:solidFill>
          <a:ln w="57150" cmpd="thickThin">
            <a:solidFill>
              <a:srgbClr val="FF0000"/>
            </a:solidFill>
            <a:miter lim="800000"/>
            <a:headEnd/>
            <a:tailEnd/>
          </a:ln>
        </p:spPr>
        <p:txBody>
          <a:bodyPr>
            <a:normAutofit/>
          </a:bodyPr>
          <a:lstStyle/>
          <a:p>
            <a:pPr marL="457200" indent="-457200" algn="ctr">
              <a:buFont typeface="Wingdings" pitchFamily="2" charset="2"/>
              <a:buNone/>
            </a:pPr>
            <a:r>
              <a:rPr lang="pt-BR" sz="2400" b="1" dirty="0" smtClean="0">
                <a:solidFill>
                  <a:srgbClr val="FF3300"/>
                </a:solidFill>
              </a:rPr>
              <a:t>RUPTURA EM CURSO – Esforços Heroicos</a:t>
            </a:r>
          </a:p>
          <a:p>
            <a:pPr marL="457200" indent="-457200">
              <a:buFont typeface="Wingdings" pitchFamily="2" charset="2"/>
              <a:buChar char="Ø"/>
            </a:pPr>
            <a:r>
              <a:rPr lang="pt-BR" sz="2000" b="1" dirty="0" smtClean="0">
                <a:solidFill>
                  <a:srgbClr val="FF3300"/>
                </a:solidFill>
              </a:rPr>
              <a:t>Mais urgente</a:t>
            </a:r>
          </a:p>
          <a:p>
            <a:pPr marL="457200" indent="-457200">
              <a:buFont typeface="Wingdings" pitchFamily="2" charset="2"/>
              <a:buChar char="Ø"/>
            </a:pPr>
            <a:r>
              <a:rPr lang="pt-BR" sz="2000" b="1" dirty="0" smtClean="0">
                <a:solidFill>
                  <a:srgbClr val="FF3300"/>
                </a:solidFill>
              </a:rPr>
              <a:t>Condições evoluindo rapidamente</a:t>
            </a:r>
          </a:p>
          <a:p>
            <a:pPr marL="457200" indent="-457200">
              <a:buFont typeface="Wingdings" pitchFamily="2" charset="2"/>
              <a:buChar char="Ø"/>
            </a:pPr>
            <a:r>
              <a:rPr lang="pt-BR" sz="2000" b="1" dirty="0" smtClean="0">
                <a:solidFill>
                  <a:srgbClr val="FF3300"/>
                </a:solidFill>
              </a:rPr>
              <a:t>Ruptura da barragem em curso ou iminente</a:t>
            </a:r>
          </a:p>
          <a:p>
            <a:pPr marL="457200" indent="-457200">
              <a:buFont typeface="Wingdings" pitchFamily="2" charset="2"/>
              <a:buChar char="Ø"/>
            </a:pPr>
            <a:r>
              <a:rPr lang="pt-BR" sz="2000" b="1" dirty="0" smtClean="0">
                <a:solidFill>
                  <a:srgbClr val="FF3300"/>
                </a:solidFill>
              </a:rPr>
              <a:t>Cada minuto é vital</a:t>
            </a:r>
          </a:p>
          <a:p>
            <a:pPr marL="457200" indent="-457200">
              <a:buFont typeface="Wingdings" pitchFamily="2" charset="2"/>
              <a:buChar char="Ø"/>
            </a:pPr>
            <a:r>
              <a:rPr lang="pt-BR" sz="2000" b="1" dirty="0" smtClean="0">
                <a:solidFill>
                  <a:srgbClr val="FF3300"/>
                </a:solidFill>
              </a:rPr>
              <a:t>Primeira prioridade: notificar os primeiros a serem atingidos</a:t>
            </a:r>
            <a:endParaRPr lang="pt-BR" sz="2000" b="1" dirty="0">
              <a:solidFill>
                <a:srgbClr val="FF3300"/>
              </a:solidFill>
            </a:endParaRPr>
          </a:p>
        </p:txBody>
      </p:sp>
      <p:sp>
        <p:nvSpPr>
          <p:cNvPr id="6" name="Rectangle 3"/>
          <p:cNvSpPr>
            <a:spLocks noChangeArrowheads="1"/>
          </p:cNvSpPr>
          <p:nvPr/>
        </p:nvSpPr>
        <p:spPr bwMode="auto">
          <a:xfrm>
            <a:off x="1558471" y="196850"/>
            <a:ext cx="5867400" cy="641350"/>
          </a:xfrm>
          <a:prstGeom prst="rect">
            <a:avLst/>
          </a:prstGeom>
          <a:noFill/>
          <a:ln w="9525">
            <a:noFill/>
            <a:miter lim="800000"/>
            <a:headEnd/>
            <a:tailEnd/>
          </a:ln>
          <a:effectLst/>
        </p:spPr>
        <p:txBody>
          <a:bodyPr wrap="square">
            <a:spAutoFit/>
          </a:bodyPr>
          <a:lstStyle/>
          <a:p>
            <a:pPr algn="ctr">
              <a:defRPr/>
            </a:pPr>
            <a:r>
              <a:rPr lang="pt-BR" sz="3600" b="1" dirty="0" smtClean="0">
                <a:solidFill>
                  <a:schemeClr val="tx2"/>
                </a:solidFill>
                <a:effectLst>
                  <a:outerShdw blurRad="38100" dist="38100" dir="2700000" algn="tl">
                    <a:srgbClr val="C0C0C0"/>
                  </a:outerShdw>
                </a:effectLst>
                <a:latin typeface="+mj-lt"/>
              </a:rPr>
              <a:t>Componentes de um PAE</a:t>
            </a:r>
            <a:endParaRPr lang="pt-BR" sz="3600" b="1" dirty="0">
              <a:solidFill>
                <a:schemeClr val="tx2"/>
              </a:solidFill>
              <a:effectLst>
                <a:outerShdw blurRad="38100" dist="38100" dir="2700000" algn="tl">
                  <a:srgbClr val="C0C0C0"/>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228600" y="1828800"/>
            <a:ext cx="4315543" cy="4281488"/>
          </a:xfrm>
          <a:prstGeom prst="rect">
            <a:avLst/>
          </a:prstGeom>
          <a:solidFill>
            <a:srgbClr val="FFFFFF"/>
          </a:solidFill>
          <a:ln w="15875">
            <a:solidFill>
              <a:srgbClr val="000000"/>
            </a:solidFill>
            <a:miter lim="800000"/>
            <a:headEnd/>
            <a:tailEnd/>
          </a:ln>
        </p:spPr>
        <p:txBody>
          <a:bodyPr/>
          <a:lstStyle/>
          <a:p>
            <a:pPr marL="457200" indent="-457200" algn="ctr">
              <a:buFont typeface="Wingdings" pitchFamily="2" charset="2"/>
              <a:buNone/>
            </a:pPr>
            <a:r>
              <a:rPr lang="en-US" sz="1600" b="1" dirty="0" err="1" smtClean="0">
                <a:solidFill>
                  <a:srgbClr val="0066FF"/>
                </a:solidFill>
              </a:rPr>
              <a:t>Quadro</a:t>
            </a:r>
            <a:r>
              <a:rPr lang="en-US" sz="1600" b="1" dirty="0" smtClean="0">
                <a:solidFill>
                  <a:srgbClr val="0066FF"/>
                </a:solidFill>
              </a:rPr>
              <a:t> de </a:t>
            </a:r>
            <a:r>
              <a:rPr lang="en-US" sz="1600" b="1" dirty="0" err="1" smtClean="0">
                <a:solidFill>
                  <a:srgbClr val="0066FF"/>
                </a:solidFill>
              </a:rPr>
              <a:t>Notificação</a:t>
            </a:r>
            <a:r>
              <a:rPr lang="en-US" sz="1600" b="1" dirty="0" smtClean="0">
                <a:solidFill>
                  <a:srgbClr val="0066FF"/>
                </a:solidFill>
              </a:rPr>
              <a:t> no </a:t>
            </a:r>
            <a:r>
              <a:rPr lang="en-US" sz="1600" b="1" dirty="0" err="1" smtClean="0">
                <a:solidFill>
                  <a:srgbClr val="0066FF"/>
                </a:solidFill>
              </a:rPr>
              <a:t>Projeto</a:t>
            </a:r>
            <a:endParaRPr lang="en-US" sz="1600" b="1" dirty="0">
              <a:solidFill>
                <a:srgbClr val="0066FF"/>
              </a:solidFill>
            </a:endParaRPr>
          </a:p>
        </p:txBody>
      </p:sp>
      <p:sp>
        <p:nvSpPr>
          <p:cNvPr id="22532" name="Text Box 4"/>
          <p:cNvSpPr txBox="1">
            <a:spLocks noChangeArrowheads="1"/>
          </p:cNvSpPr>
          <p:nvPr/>
        </p:nvSpPr>
        <p:spPr bwMode="auto">
          <a:xfrm>
            <a:off x="4953000" y="1828800"/>
            <a:ext cx="3936987" cy="4281488"/>
          </a:xfrm>
          <a:prstGeom prst="rect">
            <a:avLst/>
          </a:prstGeom>
          <a:solidFill>
            <a:srgbClr val="FFFFFF"/>
          </a:solidFill>
          <a:ln w="15875">
            <a:solidFill>
              <a:srgbClr val="000000"/>
            </a:solidFill>
            <a:miter lim="800000"/>
            <a:headEnd/>
            <a:tailEnd/>
          </a:ln>
        </p:spPr>
        <p:txBody>
          <a:bodyPr wrap="none" lIns="0" rIns="0"/>
          <a:lstStyle/>
          <a:p>
            <a:pPr marL="457200" indent="-457200" algn="ctr">
              <a:buFont typeface="Wingdings" pitchFamily="2" charset="2"/>
              <a:buNone/>
            </a:pPr>
            <a:r>
              <a:rPr lang="en-US" sz="1600" b="1" dirty="0" smtClean="0">
                <a:solidFill>
                  <a:srgbClr val="0066FF"/>
                </a:solidFill>
              </a:rPr>
              <a:t>RUPTURA EM ANDAMENTO</a:t>
            </a:r>
            <a:endParaRPr lang="en-US" sz="1600" b="1" dirty="0">
              <a:solidFill>
                <a:srgbClr val="0066FF"/>
              </a:solidFill>
            </a:endParaRPr>
          </a:p>
          <a:p>
            <a:pPr marL="457200" indent="-457200" algn="ctr">
              <a:buFont typeface="Wingdings" pitchFamily="2" charset="2"/>
              <a:buNone/>
            </a:pPr>
            <a:r>
              <a:rPr lang="en-US" sz="1600" b="1" dirty="0" err="1" smtClean="0">
                <a:solidFill>
                  <a:srgbClr val="0066FF"/>
                </a:solidFill>
              </a:rPr>
              <a:t>Fluxo</a:t>
            </a:r>
            <a:r>
              <a:rPr lang="en-US" sz="1600" b="1" dirty="0" err="1" smtClean="0">
                <a:solidFill>
                  <a:srgbClr val="0066FF"/>
                </a:solidFill>
              </a:rPr>
              <a:t>grama</a:t>
            </a:r>
            <a:r>
              <a:rPr lang="en-US" sz="1600" b="1" dirty="0" smtClean="0">
                <a:solidFill>
                  <a:srgbClr val="0066FF"/>
                </a:solidFill>
              </a:rPr>
              <a:t> de </a:t>
            </a:r>
            <a:r>
              <a:rPr lang="en-US" sz="1600" b="1" dirty="0" err="1" smtClean="0">
                <a:solidFill>
                  <a:srgbClr val="0066FF"/>
                </a:solidFill>
              </a:rPr>
              <a:t>Notifica</a:t>
            </a:r>
            <a:r>
              <a:rPr lang="en-US" sz="1600" b="1" dirty="0" err="1" smtClean="0">
                <a:solidFill>
                  <a:srgbClr val="0066FF"/>
                </a:solidFill>
              </a:rPr>
              <a:t>ção</a:t>
            </a:r>
            <a:r>
              <a:rPr lang="en-US" sz="1600" b="1" dirty="0" smtClean="0">
                <a:solidFill>
                  <a:srgbClr val="0066FF"/>
                </a:solidFill>
              </a:rPr>
              <a:t> do </a:t>
            </a:r>
            <a:r>
              <a:rPr lang="en-US" sz="1600" b="1" dirty="0" smtClean="0">
                <a:solidFill>
                  <a:srgbClr val="0066FF"/>
                </a:solidFill>
              </a:rPr>
              <a:t>Distrito </a:t>
            </a:r>
            <a:endParaRPr lang="en-US" sz="1600" b="1" dirty="0">
              <a:solidFill>
                <a:srgbClr val="0066FF"/>
              </a:solidFill>
            </a:endParaRPr>
          </a:p>
        </p:txBody>
      </p:sp>
      <p:sp>
        <p:nvSpPr>
          <p:cNvPr id="22533" name="Text Box 5"/>
          <p:cNvSpPr txBox="1">
            <a:spLocks noChangeArrowheads="1"/>
          </p:cNvSpPr>
          <p:nvPr/>
        </p:nvSpPr>
        <p:spPr bwMode="auto">
          <a:xfrm>
            <a:off x="533399" y="2368550"/>
            <a:ext cx="2801317" cy="338554"/>
          </a:xfrm>
          <a:prstGeom prst="rect">
            <a:avLst/>
          </a:prstGeom>
          <a:noFill/>
          <a:ln w="9525">
            <a:solidFill>
              <a:srgbClr val="FF0000"/>
            </a:solidFill>
            <a:miter lim="800000"/>
            <a:headEnd/>
            <a:tailEnd/>
          </a:ln>
        </p:spPr>
        <p:txBody>
          <a:bodyPr wrap="square">
            <a:spAutoFit/>
          </a:bodyPr>
          <a:lstStyle/>
          <a:p>
            <a:pPr eaLnBrk="0" hangingPunct="0"/>
            <a:r>
              <a:rPr lang="en-US" sz="1600" b="1" dirty="0" err="1" smtClean="0">
                <a:solidFill>
                  <a:srgbClr val="0066FF"/>
                </a:solidFill>
              </a:rPr>
              <a:t>Gerente</a:t>
            </a:r>
            <a:r>
              <a:rPr lang="en-US" sz="1600" b="1" dirty="0" smtClean="0">
                <a:solidFill>
                  <a:srgbClr val="0066FF"/>
                </a:solidFill>
              </a:rPr>
              <a:t> da </a:t>
            </a:r>
            <a:r>
              <a:rPr lang="en-US" sz="1600" b="1" dirty="0" err="1" smtClean="0">
                <a:solidFill>
                  <a:srgbClr val="0066FF"/>
                </a:solidFill>
              </a:rPr>
              <a:t>Barragem</a:t>
            </a:r>
            <a:endParaRPr lang="en-US" sz="1600" b="1" dirty="0">
              <a:solidFill>
                <a:srgbClr val="0066FF"/>
              </a:solidFill>
            </a:endParaRPr>
          </a:p>
        </p:txBody>
      </p:sp>
      <p:sp>
        <p:nvSpPr>
          <p:cNvPr id="22534" name="Text Box 6"/>
          <p:cNvSpPr txBox="1">
            <a:spLocks noChangeArrowheads="1"/>
          </p:cNvSpPr>
          <p:nvPr/>
        </p:nvSpPr>
        <p:spPr bwMode="auto">
          <a:xfrm>
            <a:off x="990600" y="2960688"/>
            <a:ext cx="2844920" cy="338554"/>
          </a:xfrm>
          <a:prstGeom prst="rect">
            <a:avLst/>
          </a:prstGeom>
          <a:noFill/>
          <a:ln w="9525">
            <a:solidFill>
              <a:srgbClr val="FF0000"/>
            </a:solidFill>
            <a:miter lim="800000"/>
            <a:headEnd/>
            <a:tailEnd/>
          </a:ln>
        </p:spPr>
        <p:txBody>
          <a:bodyPr wrap="square">
            <a:spAutoFit/>
          </a:bodyPr>
          <a:lstStyle/>
          <a:p>
            <a:pPr eaLnBrk="0" hangingPunct="0"/>
            <a:r>
              <a:rPr lang="en-US" sz="1600" dirty="0" err="1" smtClean="0">
                <a:solidFill>
                  <a:srgbClr val="0066FF"/>
                </a:solidFill>
              </a:rPr>
              <a:t>Primeira</a:t>
            </a:r>
            <a:r>
              <a:rPr lang="en-US" sz="1600" dirty="0" smtClean="0">
                <a:solidFill>
                  <a:srgbClr val="0066FF"/>
                </a:solidFill>
              </a:rPr>
              <a:t> </a:t>
            </a:r>
            <a:r>
              <a:rPr lang="en-US" sz="1600" dirty="0" err="1" smtClean="0">
                <a:solidFill>
                  <a:srgbClr val="0066FF"/>
                </a:solidFill>
              </a:rPr>
              <a:t>autoridade</a:t>
            </a:r>
            <a:r>
              <a:rPr lang="en-US" sz="1600" dirty="0" smtClean="0">
                <a:solidFill>
                  <a:srgbClr val="0066FF"/>
                </a:solidFill>
              </a:rPr>
              <a:t> a </a:t>
            </a:r>
            <a:r>
              <a:rPr lang="en-US" sz="1600" dirty="0" err="1" smtClean="0">
                <a:solidFill>
                  <a:srgbClr val="0066FF"/>
                </a:solidFill>
              </a:rPr>
              <a:t>jusante</a:t>
            </a:r>
            <a:endParaRPr lang="en-US" sz="1600" dirty="0">
              <a:solidFill>
                <a:srgbClr val="0066FF"/>
              </a:solidFill>
            </a:endParaRPr>
          </a:p>
        </p:txBody>
      </p:sp>
      <p:sp>
        <p:nvSpPr>
          <p:cNvPr id="22535" name="Text Box 7"/>
          <p:cNvSpPr txBox="1">
            <a:spLocks noChangeArrowheads="1"/>
          </p:cNvSpPr>
          <p:nvPr/>
        </p:nvSpPr>
        <p:spPr bwMode="auto">
          <a:xfrm>
            <a:off x="990600" y="3570288"/>
            <a:ext cx="2900665" cy="338554"/>
          </a:xfrm>
          <a:prstGeom prst="rect">
            <a:avLst/>
          </a:prstGeom>
          <a:noFill/>
          <a:ln w="9525">
            <a:solidFill>
              <a:srgbClr val="FF0000"/>
            </a:solidFill>
            <a:miter lim="800000"/>
            <a:headEnd/>
            <a:tailEnd/>
          </a:ln>
        </p:spPr>
        <p:txBody>
          <a:bodyPr wrap="square">
            <a:spAutoFit/>
          </a:bodyPr>
          <a:lstStyle/>
          <a:p>
            <a:pPr eaLnBrk="0" hangingPunct="0"/>
            <a:r>
              <a:rPr lang="en-US" sz="1600" dirty="0" err="1" smtClean="0">
                <a:solidFill>
                  <a:srgbClr val="0066FF"/>
                </a:solidFill>
              </a:rPr>
              <a:t>Segunda</a:t>
            </a:r>
            <a:r>
              <a:rPr lang="en-US" sz="1600" dirty="0">
                <a:solidFill>
                  <a:srgbClr val="0066FF"/>
                </a:solidFill>
              </a:rPr>
              <a:t> </a:t>
            </a:r>
            <a:r>
              <a:rPr lang="en-US" sz="1600" dirty="0" err="1">
                <a:solidFill>
                  <a:srgbClr val="0066FF"/>
                </a:solidFill>
              </a:rPr>
              <a:t>autoridade</a:t>
            </a:r>
            <a:r>
              <a:rPr lang="en-US" sz="1600" dirty="0">
                <a:solidFill>
                  <a:srgbClr val="0066FF"/>
                </a:solidFill>
              </a:rPr>
              <a:t> a </a:t>
            </a:r>
            <a:r>
              <a:rPr lang="en-US" sz="1600" dirty="0" err="1">
                <a:solidFill>
                  <a:srgbClr val="0066FF"/>
                </a:solidFill>
              </a:rPr>
              <a:t>jusante</a:t>
            </a:r>
            <a:endParaRPr lang="en-US" sz="1600" dirty="0">
              <a:solidFill>
                <a:srgbClr val="0066FF"/>
              </a:solidFill>
            </a:endParaRPr>
          </a:p>
        </p:txBody>
      </p:sp>
      <p:sp>
        <p:nvSpPr>
          <p:cNvPr id="22536" name="Text Box 8"/>
          <p:cNvSpPr txBox="1">
            <a:spLocks noChangeArrowheads="1"/>
          </p:cNvSpPr>
          <p:nvPr/>
        </p:nvSpPr>
        <p:spPr bwMode="auto">
          <a:xfrm>
            <a:off x="990600" y="4256088"/>
            <a:ext cx="2811155" cy="338554"/>
          </a:xfrm>
          <a:prstGeom prst="rect">
            <a:avLst/>
          </a:prstGeom>
          <a:noFill/>
          <a:ln w="9525">
            <a:solidFill>
              <a:srgbClr val="FF0000"/>
            </a:solidFill>
            <a:miter lim="800000"/>
            <a:headEnd/>
            <a:tailEnd/>
          </a:ln>
        </p:spPr>
        <p:txBody>
          <a:bodyPr wrap="square">
            <a:spAutoFit/>
          </a:bodyPr>
          <a:lstStyle/>
          <a:p>
            <a:pPr eaLnBrk="0" hangingPunct="0"/>
            <a:r>
              <a:rPr lang="en-US" sz="1600" dirty="0">
                <a:solidFill>
                  <a:srgbClr val="0066FF"/>
                </a:solidFill>
              </a:rPr>
              <a:t>Terceira </a:t>
            </a:r>
            <a:r>
              <a:rPr lang="en-US" sz="1600" dirty="0" err="1">
                <a:solidFill>
                  <a:srgbClr val="0066FF"/>
                </a:solidFill>
              </a:rPr>
              <a:t>autoridade</a:t>
            </a:r>
            <a:r>
              <a:rPr lang="en-US" sz="1600" dirty="0">
                <a:solidFill>
                  <a:srgbClr val="0066FF"/>
                </a:solidFill>
              </a:rPr>
              <a:t> a </a:t>
            </a:r>
            <a:r>
              <a:rPr lang="en-US" sz="1600" dirty="0" err="1">
                <a:solidFill>
                  <a:srgbClr val="0066FF"/>
                </a:solidFill>
              </a:rPr>
              <a:t>jusante</a:t>
            </a:r>
            <a:endParaRPr lang="en-US" sz="1600" dirty="0">
              <a:solidFill>
                <a:srgbClr val="0066FF"/>
              </a:solidFill>
            </a:endParaRPr>
          </a:p>
        </p:txBody>
      </p:sp>
      <p:sp>
        <p:nvSpPr>
          <p:cNvPr id="22537" name="Text Box 9"/>
          <p:cNvSpPr txBox="1">
            <a:spLocks noChangeArrowheads="1"/>
          </p:cNvSpPr>
          <p:nvPr/>
        </p:nvSpPr>
        <p:spPr bwMode="auto">
          <a:xfrm>
            <a:off x="990599" y="5195888"/>
            <a:ext cx="3352020" cy="584775"/>
          </a:xfrm>
          <a:prstGeom prst="rect">
            <a:avLst/>
          </a:prstGeom>
          <a:noFill/>
          <a:ln w="9525">
            <a:solidFill>
              <a:srgbClr val="FF0000"/>
            </a:solidFill>
            <a:miter lim="800000"/>
            <a:headEnd/>
            <a:tailEnd/>
          </a:ln>
        </p:spPr>
        <p:txBody>
          <a:bodyPr wrap="square">
            <a:spAutoFit/>
          </a:bodyPr>
          <a:lstStyle/>
          <a:p>
            <a:pPr eaLnBrk="0" hangingPunct="0"/>
            <a:r>
              <a:rPr lang="en-US" sz="1600" dirty="0" err="1" smtClean="0">
                <a:solidFill>
                  <a:srgbClr val="0066FF"/>
                </a:solidFill>
              </a:rPr>
              <a:t>Oficial</a:t>
            </a:r>
            <a:r>
              <a:rPr lang="en-US" sz="1600" dirty="0" smtClean="0">
                <a:solidFill>
                  <a:srgbClr val="0066FF"/>
                </a:solidFill>
              </a:rPr>
              <a:t> de </a:t>
            </a:r>
            <a:r>
              <a:rPr lang="en-US" sz="1600" dirty="0" err="1">
                <a:solidFill>
                  <a:srgbClr val="0066FF"/>
                </a:solidFill>
              </a:rPr>
              <a:t>S</a:t>
            </a:r>
            <a:r>
              <a:rPr lang="en-US" sz="1600" dirty="0" err="1" smtClean="0">
                <a:solidFill>
                  <a:srgbClr val="0066FF"/>
                </a:solidFill>
              </a:rPr>
              <a:t>egurança</a:t>
            </a:r>
            <a:r>
              <a:rPr lang="en-US" sz="1600" dirty="0" smtClean="0">
                <a:solidFill>
                  <a:srgbClr val="0066FF"/>
                </a:solidFill>
              </a:rPr>
              <a:t> </a:t>
            </a:r>
            <a:r>
              <a:rPr lang="en-US" sz="1600" dirty="0" smtClean="0">
                <a:solidFill>
                  <a:srgbClr val="0066FF"/>
                </a:solidFill>
              </a:rPr>
              <a:t>da </a:t>
            </a:r>
            <a:r>
              <a:rPr lang="en-US" sz="1600" dirty="0" err="1" smtClean="0">
                <a:solidFill>
                  <a:srgbClr val="0066FF"/>
                </a:solidFill>
              </a:rPr>
              <a:t>Barragens</a:t>
            </a:r>
            <a:r>
              <a:rPr lang="en-US" sz="1600" dirty="0" smtClean="0">
                <a:solidFill>
                  <a:srgbClr val="0066FF"/>
                </a:solidFill>
              </a:rPr>
              <a:t> </a:t>
            </a:r>
            <a:r>
              <a:rPr lang="en-US" sz="1600" dirty="0" err="1" smtClean="0">
                <a:solidFill>
                  <a:srgbClr val="0066FF"/>
                </a:solidFill>
              </a:rPr>
              <a:t>ou</a:t>
            </a:r>
            <a:r>
              <a:rPr lang="en-US" sz="1600" dirty="0" smtClean="0">
                <a:solidFill>
                  <a:srgbClr val="0066FF"/>
                </a:solidFill>
              </a:rPr>
              <a:t> </a:t>
            </a:r>
            <a:r>
              <a:rPr lang="en-US" sz="1600" dirty="0" err="1" smtClean="0">
                <a:solidFill>
                  <a:srgbClr val="0066FF"/>
                </a:solidFill>
              </a:rPr>
              <a:t>Suplente</a:t>
            </a:r>
            <a:endParaRPr lang="en-US" sz="1600" dirty="0">
              <a:solidFill>
                <a:srgbClr val="0066FF"/>
              </a:solidFill>
            </a:endParaRPr>
          </a:p>
        </p:txBody>
      </p:sp>
      <p:sp>
        <p:nvSpPr>
          <p:cNvPr id="22538" name="Line 10"/>
          <p:cNvSpPr>
            <a:spLocks noChangeShapeType="1"/>
          </p:cNvSpPr>
          <p:nvPr/>
        </p:nvSpPr>
        <p:spPr bwMode="auto">
          <a:xfrm>
            <a:off x="685800" y="2776538"/>
            <a:ext cx="0" cy="2743200"/>
          </a:xfrm>
          <a:prstGeom prst="line">
            <a:avLst/>
          </a:prstGeom>
          <a:noFill/>
          <a:ln w="12700">
            <a:solidFill>
              <a:srgbClr val="FF0000"/>
            </a:solidFill>
            <a:round/>
            <a:headEnd/>
            <a:tailEnd/>
          </a:ln>
        </p:spPr>
        <p:txBody>
          <a:bodyPr/>
          <a:lstStyle/>
          <a:p>
            <a:endParaRPr lang="en-US"/>
          </a:p>
        </p:txBody>
      </p:sp>
      <p:sp>
        <p:nvSpPr>
          <p:cNvPr id="22539" name="Line 11"/>
          <p:cNvSpPr>
            <a:spLocks noChangeShapeType="1"/>
          </p:cNvSpPr>
          <p:nvPr/>
        </p:nvSpPr>
        <p:spPr bwMode="auto">
          <a:xfrm>
            <a:off x="685800" y="3138488"/>
            <a:ext cx="304800" cy="0"/>
          </a:xfrm>
          <a:prstGeom prst="line">
            <a:avLst/>
          </a:prstGeom>
          <a:noFill/>
          <a:ln w="12700">
            <a:solidFill>
              <a:srgbClr val="FF0000"/>
            </a:solidFill>
            <a:round/>
            <a:headEnd/>
            <a:tailEnd type="arrow" w="lg" len="sm"/>
          </a:ln>
        </p:spPr>
        <p:txBody>
          <a:bodyPr/>
          <a:lstStyle/>
          <a:p>
            <a:endParaRPr lang="en-US"/>
          </a:p>
        </p:txBody>
      </p:sp>
      <p:sp>
        <p:nvSpPr>
          <p:cNvPr id="22540" name="Line 12"/>
          <p:cNvSpPr>
            <a:spLocks noChangeShapeType="1"/>
          </p:cNvSpPr>
          <p:nvPr/>
        </p:nvSpPr>
        <p:spPr bwMode="auto">
          <a:xfrm>
            <a:off x="685800" y="3748088"/>
            <a:ext cx="304800" cy="0"/>
          </a:xfrm>
          <a:prstGeom prst="line">
            <a:avLst/>
          </a:prstGeom>
          <a:noFill/>
          <a:ln w="12700">
            <a:solidFill>
              <a:srgbClr val="FF0000"/>
            </a:solidFill>
            <a:round/>
            <a:headEnd/>
            <a:tailEnd type="arrow" w="lg" len="sm"/>
          </a:ln>
        </p:spPr>
        <p:txBody>
          <a:bodyPr/>
          <a:lstStyle/>
          <a:p>
            <a:endParaRPr lang="en-US"/>
          </a:p>
        </p:txBody>
      </p:sp>
      <p:sp>
        <p:nvSpPr>
          <p:cNvPr id="22541" name="Line 13"/>
          <p:cNvSpPr>
            <a:spLocks noChangeShapeType="1"/>
          </p:cNvSpPr>
          <p:nvPr/>
        </p:nvSpPr>
        <p:spPr bwMode="auto">
          <a:xfrm>
            <a:off x="685800" y="4433888"/>
            <a:ext cx="304800" cy="0"/>
          </a:xfrm>
          <a:prstGeom prst="line">
            <a:avLst/>
          </a:prstGeom>
          <a:noFill/>
          <a:ln w="12700">
            <a:solidFill>
              <a:srgbClr val="FF0000"/>
            </a:solidFill>
            <a:round/>
            <a:headEnd/>
            <a:tailEnd type="arrow" w="lg" len="sm"/>
          </a:ln>
        </p:spPr>
        <p:txBody>
          <a:bodyPr/>
          <a:lstStyle/>
          <a:p>
            <a:endParaRPr lang="en-US"/>
          </a:p>
        </p:txBody>
      </p:sp>
      <p:sp>
        <p:nvSpPr>
          <p:cNvPr id="22542" name="Line 14"/>
          <p:cNvSpPr>
            <a:spLocks noChangeShapeType="1"/>
          </p:cNvSpPr>
          <p:nvPr/>
        </p:nvSpPr>
        <p:spPr bwMode="auto">
          <a:xfrm>
            <a:off x="685800" y="5519738"/>
            <a:ext cx="304800" cy="0"/>
          </a:xfrm>
          <a:prstGeom prst="line">
            <a:avLst/>
          </a:prstGeom>
          <a:noFill/>
          <a:ln w="12700">
            <a:solidFill>
              <a:srgbClr val="FF0000"/>
            </a:solidFill>
            <a:round/>
            <a:headEnd/>
            <a:tailEnd type="arrow" w="lg" len="sm"/>
          </a:ln>
        </p:spPr>
        <p:txBody>
          <a:bodyPr/>
          <a:lstStyle/>
          <a:p>
            <a:endParaRPr lang="en-US"/>
          </a:p>
        </p:txBody>
      </p:sp>
      <p:sp>
        <p:nvSpPr>
          <p:cNvPr id="22543" name="Text Box 15"/>
          <p:cNvSpPr txBox="1">
            <a:spLocks noChangeArrowheads="1"/>
          </p:cNvSpPr>
          <p:nvPr/>
        </p:nvSpPr>
        <p:spPr bwMode="auto">
          <a:xfrm>
            <a:off x="5181599" y="2433638"/>
            <a:ext cx="3554716" cy="338554"/>
          </a:xfrm>
          <a:prstGeom prst="rect">
            <a:avLst/>
          </a:prstGeom>
          <a:noFill/>
          <a:ln w="9525">
            <a:solidFill>
              <a:srgbClr val="FF0000"/>
            </a:solidFill>
            <a:miter lim="800000"/>
            <a:headEnd/>
            <a:tailEnd/>
          </a:ln>
        </p:spPr>
        <p:txBody>
          <a:bodyPr wrap="square">
            <a:spAutoFit/>
          </a:bodyPr>
          <a:lstStyle/>
          <a:p>
            <a:pPr eaLnBrk="0" hangingPunct="0"/>
            <a:r>
              <a:rPr lang="en-US" sz="1600" b="1" dirty="0" err="1">
                <a:solidFill>
                  <a:srgbClr val="0066FF"/>
                </a:solidFill>
              </a:rPr>
              <a:t>Oficial</a:t>
            </a:r>
            <a:r>
              <a:rPr lang="en-US" sz="1600" b="1" dirty="0">
                <a:solidFill>
                  <a:srgbClr val="0066FF"/>
                </a:solidFill>
              </a:rPr>
              <a:t> de </a:t>
            </a:r>
            <a:r>
              <a:rPr lang="en-US" sz="1600" b="1" dirty="0" err="1">
                <a:solidFill>
                  <a:srgbClr val="0066FF"/>
                </a:solidFill>
              </a:rPr>
              <a:t>segurança</a:t>
            </a:r>
            <a:r>
              <a:rPr lang="en-US" sz="1600" b="1" dirty="0">
                <a:solidFill>
                  <a:srgbClr val="0066FF"/>
                </a:solidFill>
              </a:rPr>
              <a:t> </a:t>
            </a:r>
            <a:r>
              <a:rPr lang="en-US" sz="1600" b="1" dirty="0" smtClean="0">
                <a:solidFill>
                  <a:srgbClr val="0066FF"/>
                </a:solidFill>
              </a:rPr>
              <a:t>da </a:t>
            </a:r>
            <a:r>
              <a:rPr lang="en-US" sz="1600" b="1" dirty="0" err="1" smtClean="0">
                <a:solidFill>
                  <a:srgbClr val="0066FF"/>
                </a:solidFill>
              </a:rPr>
              <a:t>barragem</a:t>
            </a:r>
            <a:endParaRPr lang="en-US" sz="1600" b="1" dirty="0">
              <a:solidFill>
                <a:srgbClr val="0066FF"/>
              </a:solidFill>
            </a:endParaRPr>
          </a:p>
        </p:txBody>
      </p:sp>
      <p:sp>
        <p:nvSpPr>
          <p:cNvPr id="22544" name="Line 16"/>
          <p:cNvSpPr>
            <a:spLocks noChangeShapeType="1"/>
          </p:cNvSpPr>
          <p:nvPr/>
        </p:nvSpPr>
        <p:spPr bwMode="auto">
          <a:xfrm flipV="1">
            <a:off x="4342619" y="5481638"/>
            <a:ext cx="405593" cy="6637"/>
          </a:xfrm>
          <a:prstGeom prst="line">
            <a:avLst/>
          </a:prstGeom>
          <a:noFill/>
          <a:ln w="50800">
            <a:solidFill>
              <a:srgbClr val="FF0000"/>
            </a:solidFill>
            <a:prstDash val="sysDot"/>
            <a:round/>
            <a:headEnd/>
            <a:tailEnd/>
          </a:ln>
        </p:spPr>
        <p:txBody>
          <a:bodyPr/>
          <a:lstStyle/>
          <a:p>
            <a:endParaRPr lang="en-US"/>
          </a:p>
        </p:txBody>
      </p:sp>
      <p:sp>
        <p:nvSpPr>
          <p:cNvPr id="22545" name="Line 17"/>
          <p:cNvSpPr>
            <a:spLocks noChangeShapeType="1"/>
          </p:cNvSpPr>
          <p:nvPr/>
        </p:nvSpPr>
        <p:spPr bwMode="auto">
          <a:xfrm flipV="1">
            <a:off x="4748212" y="2662238"/>
            <a:ext cx="0" cy="2819400"/>
          </a:xfrm>
          <a:prstGeom prst="line">
            <a:avLst/>
          </a:prstGeom>
          <a:noFill/>
          <a:ln w="50800">
            <a:solidFill>
              <a:srgbClr val="FF0000"/>
            </a:solidFill>
            <a:prstDash val="sysDot"/>
            <a:round/>
            <a:headEnd/>
            <a:tailEnd/>
          </a:ln>
        </p:spPr>
        <p:txBody>
          <a:bodyPr/>
          <a:lstStyle/>
          <a:p>
            <a:endParaRPr lang="en-US"/>
          </a:p>
        </p:txBody>
      </p:sp>
      <p:sp>
        <p:nvSpPr>
          <p:cNvPr id="22546" name="Line 18"/>
          <p:cNvSpPr>
            <a:spLocks noChangeShapeType="1"/>
          </p:cNvSpPr>
          <p:nvPr/>
        </p:nvSpPr>
        <p:spPr bwMode="auto">
          <a:xfrm>
            <a:off x="4748212" y="2681288"/>
            <a:ext cx="433388" cy="0"/>
          </a:xfrm>
          <a:prstGeom prst="line">
            <a:avLst/>
          </a:prstGeom>
          <a:noFill/>
          <a:ln w="50800">
            <a:solidFill>
              <a:srgbClr val="FF0000"/>
            </a:solidFill>
            <a:prstDash val="sysDot"/>
            <a:round/>
            <a:headEnd/>
            <a:tailEnd type="arrow" w="lg" len="sm"/>
          </a:ln>
        </p:spPr>
        <p:txBody>
          <a:bodyPr/>
          <a:lstStyle/>
          <a:p>
            <a:endParaRPr lang="en-US"/>
          </a:p>
        </p:txBody>
      </p:sp>
      <p:sp>
        <p:nvSpPr>
          <p:cNvPr id="22547" name="Text Box 19"/>
          <p:cNvSpPr txBox="1">
            <a:spLocks noChangeArrowheads="1"/>
          </p:cNvSpPr>
          <p:nvPr/>
        </p:nvSpPr>
        <p:spPr bwMode="auto">
          <a:xfrm>
            <a:off x="5627688" y="2986088"/>
            <a:ext cx="1439862" cy="338554"/>
          </a:xfrm>
          <a:prstGeom prst="rect">
            <a:avLst/>
          </a:prstGeom>
          <a:noFill/>
          <a:ln w="9525">
            <a:solidFill>
              <a:srgbClr val="FF0000"/>
            </a:solidFill>
            <a:miter lim="800000"/>
            <a:headEnd/>
            <a:tailEnd/>
          </a:ln>
        </p:spPr>
        <p:txBody>
          <a:bodyPr wrap="square">
            <a:spAutoFit/>
          </a:bodyPr>
          <a:lstStyle/>
          <a:p>
            <a:pPr eaLnBrk="0" hangingPunct="0"/>
            <a:r>
              <a:rPr lang="en-US" sz="1600" dirty="0" err="1" smtClean="0">
                <a:solidFill>
                  <a:srgbClr val="0066FF"/>
                </a:solidFill>
              </a:rPr>
              <a:t>Gestão</a:t>
            </a:r>
            <a:r>
              <a:rPr lang="en-US" sz="1600" dirty="0" smtClean="0">
                <a:solidFill>
                  <a:srgbClr val="0066FF"/>
                </a:solidFill>
              </a:rPr>
              <a:t> </a:t>
            </a:r>
            <a:r>
              <a:rPr lang="en-US" sz="1600" dirty="0" err="1" smtClean="0">
                <a:solidFill>
                  <a:srgbClr val="0066FF"/>
                </a:solidFill>
              </a:rPr>
              <a:t>Água</a:t>
            </a:r>
            <a:endParaRPr lang="en-US" sz="1600" dirty="0">
              <a:solidFill>
                <a:srgbClr val="0066FF"/>
              </a:solidFill>
            </a:endParaRPr>
          </a:p>
        </p:txBody>
      </p:sp>
      <p:sp>
        <p:nvSpPr>
          <p:cNvPr id="22548" name="Text Box 20"/>
          <p:cNvSpPr txBox="1">
            <a:spLocks noChangeArrowheads="1"/>
          </p:cNvSpPr>
          <p:nvPr/>
        </p:nvSpPr>
        <p:spPr bwMode="auto">
          <a:xfrm>
            <a:off x="5627688" y="3494088"/>
            <a:ext cx="1373844" cy="338554"/>
          </a:xfrm>
          <a:prstGeom prst="rect">
            <a:avLst/>
          </a:prstGeom>
          <a:noFill/>
          <a:ln w="9525">
            <a:solidFill>
              <a:srgbClr val="FF0000"/>
            </a:solidFill>
            <a:miter lim="800000"/>
            <a:headEnd/>
            <a:tailEnd/>
          </a:ln>
        </p:spPr>
        <p:txBody>
          <a:bodyPr wrap="square">
            <a:spAutoFit/>
          </a:bodyPr>
          <a:lstStyle/>
          <a:p>
            <a:pPr eaLnBrk="0" hangingPunct="0"/>
            <a:r>
              <a:rPr lang="en-US" sz="1600">
                <a:solidFill>
                  <a:srgbClr val="0066FF"/>
                </a:solidFill>
              </a:rPr>
              <a:t>EOC</a:t>
            </a:r>
          </a:p>
        </p:txBody>
      </p:sp>
      <p:sp>
        <p:nvSpPr>
          <p:cNvPr id="22549" name="Text Box 21"/>
          <p:cNvSpPr txBox="1">
            <a:spLocks noChangeArrowheads="1"/>
          </p:cNvSpPr>
          <p:nvPr/>
        </p:nvSpPr>
        <p:spPr bwMode="auto">
          <a:xfrm>
            <a:off x="5634038" y="4027488"/>
            <a:ext cx="1147079" cy="338554"/>
          </a:xfrm>
          <a:prstGeom prst="rect">
            <a:avLst/>
          </a:prstGeom>
          <a:noFill/>
          <a:ln w="9525">
            <a:solidFill>
              <a:srgbClr val="FF0000"/>
            </a:solidFill>
            <a:miter lim="800000"/>
            <a:headEnd/>
            <a:tailEnd/>
          </a:ln>
        </p:spPr>
        <p:txBody>
          <a:bodyPr wrap="square">
            <a:spAutoFit/>
          </a:bodyPr>
          <a:lstStyle/>
          <a:p>
            <a:pPr eaLnBrk="0" hangingPunct="0"/>
            <a:r>
              <a:rPr lang="en-US" sz="1600" dirty="0" smtClean="0">
                <a:solidFill>
                  <a:srgbClr val="0066FF"/>
                </a:solidFill>
              </a:rPr>
              <a:t>Enc., </a:t>
            </a:r>
            <a:r>
              <a:rPr lang="en-US" sz="1600" dirty="0">
                <a:solidFill>
                  <a:srgbClr val="0066FF"/>
                </a:solidFill>
              </a:rPr>
              <a:t>Ops</a:t>
            </a:r>
          </a:p>
        </p:txBody>
      </p:sp>
      <p:sp>
        <p:nvSpPr>
          <p:cNvPr id="22550" name="Text Box 22"/>
          <p:cNvSpPr txBox="1">
            <a:spLocks noChangeArrowheads="1"/>
          </p:cNvSpPr>
          <p:nvPr/>
        </p:nvSpPr>
        <p:spPr bwMode="auto">
          <a:xfrm>
            <a:off x="5619750" y="4586288"/>
            <a:ext cx="1655157" cy="338554"/>
          </a:xfrm>
          <a:prstGeom prst="rect">
            <a:avLst/>
          </a:prstGeom>
          <a:noFill/>
          <a:ln w="9525">
            <a:solidFill>
              <a:srgbClr val="FF0000"/>
            </a:solidFill>
            <a:miter lim="800000"/>
            <a:headEnd/>
            <a:tailEnd/>
          </a:ln>
        </p:spPr>
        <p:txBody>
          <a:bodyPr wrap="square">
            <a:spAutoFit/>
          </a:bodyPr>
          <a:lstStyle/>
          <a:p>
            <a:pPr eaLnBrk="0" hangingPunct="0"/>
            <a:r>
              <a:rPr lang="en-US" sz="1600" dirty="0" smtClean="0">
                <a:solidFill>
                  <a:srgbClr val="0066FF"/>
                </a:solidFill>
              </a:rPr>
              <a:t>Vice Enc., </a:t>
            </a:r>
            <a:r>
              <a:rPr lang="en-US" sz="1600" dirty="0">
                <a:solidFill>
                  <a:srgbClr val="0066FF"/>
                </a:solidFill>
              </a:rPr>
              <a:t>EC</a:t>
            </a:r>
          </a:p>
        </p:txBody>
      </p:sp>
      <p:sp>
        <p:nvSpPr>
          <p:cNvPr id="22551" name="Text Box 23"/>
          <p:cNvSpPr txBox="1">
            <a:spLocks noChangeArrowheads="1"/>
          </p:cNvSpPr>
          <p:nvPr/>
        </p:nvSpPr>
        <p:spPr bwMode="auto">
          <a:xfrm>
            <a:off x="5629275" y="5170488"/>
            <a:ext cx="1054701" cy="584775"/>
          </a:xfrm>
          <a:prstGeom prst="rect">
            <a:avLst/>
          </a:prstGeom>
          <a:noFill/>
          <a:ln w="9525">
            <a:solidFill>
              <a:srgbClr val="FF0000"/>
            </a:solidFill>
            <a:miter lim="800000"/>
            <a:headEnd/>
            <a:tailEnd/>
          </a:ln>
        </p:spPr>
        <p:txBody>
          <a:bodyPr wrap="square">
            <a:spAutoFit/>
          </a:bodyPr>
          <a:lstStyle/>
          <a:p>
            <a:pPr eaLnBrk="0" hangingPunct="0"/>
            <a:r>
              <a:rPr lang="en-US" sz="1600" dirty="0">
                <a:solidFill>
                  <a:srgbClr val="0066FF"/>
                </a:solidFill>
              </a:rPr>
              <a:t>DE </a:t>
            </a:r>
            <a:r>
              <a:rPr lang="en-US" sz="1600" dirty="0" err="1" smtClean="0">
                <a:solidFill>
                  <a:srgbClr val="0066FF"/>
                </a:solidFill>
              </a:rPr>
              <a:t>ou</a:t>
            </a:r>
            <a:r>
              <a:rPr lang="en-US" sz="1600" dirty="0" smtClean="0">
                <a:solidFill>
                  <a:srgbClr val="0066FF"/>
                </a:solidFill>
              </a:rPr>
              <a:t> </a:t>
            </a:r>
            <a:r>
              <a:rPr lang="en-US" sz="1600" dirty="0">
                <a:solidFill>
                  <a:srgbClr val="0066FF"/>
                </a:solidFill>
              </a:rPr>
              <a:t>DD</a:t>
            </a:r>
          </a:p>
        </p:txBody>
      </p:sp>
      <p:sp>
        <p:nvSpPr>
          <p:cNvPr id="22552" name="Text Box 24"/>
          <p:cNvSpPr txBox="1">
            <a:spLocks noChangeArrowheads="1"/>
          </p:cNvSpPr>
          <p:nvPr/>
        </p:nvSpPr>
        <p:spPr bwMode="auto">
          <a:xfrm>
            <a:off x="5619750" y="5703888"/>
            <a:ext cx="1134337" cy="338554"/>
          </a:xfrm>
          <a:prstGeom prst="rect">
            <a:avLst/>
          </a:prstGeom>
          <a:noFill/>
          <a:ln w="9525">
            <a:solidFill>
              <a:srgbClr val="FF0000"/>
            </a:solidFill>
            <a:miter lim="800000"/>
            <a:headEnd/>
            <a:tailEnd/>
          </a:ln>
        </p:spPr>
        <p:txBody>
          <a:bodyPr wrap="square">
            <a:spAutoFit/>
          </a:bodyPr>
          <a:lstStyle/>
          <a:p>
            <a:pPr eaLnBrk="0" hangingPunct="0"/>
            <a:r>
              <a:rPr lang="en-US" sz="1600">
                <a:solidFill>
                  <a:srgbClr val="0066FF"/>
                </a:solidFill>
              </a:rPr>
              <a:t>MSC DSO</a:t>
            </a:r>
          </a:p>
        </p:txBody>
      </p:sp>
      <p:sp>
        <p:nvSpPr>
          <p:cNvPr id="22553" name="Line 25"/>
          <p:cNvSpPr>
            <a:spLocks noChangeShapeType="1"/>
          </p:cNvSpPr>
          <p:nvPr/>
        </p:nvSpPr>
        <p:spPr bwMode="auto">
          <a:xfrm>
            <a:off x="5314950" y="2852738"/>
            <a:ext cx="0" cy="3028950"/>
          </a:xfrm>
          <a:prstGeom prst="line">
            <a:avLst/>
          </a:prstGeom>
          <a:noFill/>
          <a:ln w="12700">
            <a:solidFill>
              <a:srgbClr val="FF0000"/>
            </a:solidFill>
            <a:round/>
            <a:headEnd/>
            <a:tailEnd/>
          </a:ln>
        </p:spPr>
        <p:txBody>
          <a:bodyPr/>
          <a:lstStyle/>
          <a:p>
            <a:endParaRPr lang="en-US"/>
          </a:p>
        </p:txBody>
      </p:sp>
      <p:sp>
        <p:nvSpPr>
          <p:cNvPr id="22554" name="Line 26"/>
          <p:cNvSpPr>
            <a:spLocks noChangeShapeType="1"/>
          </p:cNvSpPr>
          <p:nvPr/>
        </p:nvSpPr>
        <p:spPr bwMode="auto">
          <a:xfrm>
            <a:off x="5314950" y="5881688"/>
            <a:ext cx="304800" cy="0"/>
          </a:xfrm>
          <a:prstGeom prst="line">
            <a:avLst/>
          </a:prstGeom>
          <a:noFill/>
          <a:ln w="12700">
            <a:solidFill>
              <a:srgbClr val="FF0000"/>
            </a:solidFill>
            <a:round/>
            <a:headEnd/>
            <a:tailEnd type="arrow" w="lg" len="sm"/>
          </a:ln>
        </p:spPr>
        <p:txBody>
          <a:bodyPr/>
          <a:lstStyle/>
          <a:p>
            <a:endParaRPr lang="en-US"/>
          </a:p>
        </p:txBody>
      </p:sp>
      <p:sp>
        <p:nvSpPr>
          <p:cNvPr id="22555" name="Line 27"/>
          <p:cNvSpPr>
            <a:spLocks noChangeShapeType="1"/>
          </p:cNvSpPr>
          <p:nvPr/>
        </p:nvSpPr>
        <p:spPr bwMode="auto">
          <a:xfrm>
            <a:off x="5314950" y="5348288"/>
            <a:ext cx="304800" cy="0"/>
          </a:xfrm>
          <a:prstGeom prst="line">
            <a:avLst/>
          </a:prstGeom>
          <a:noFill/>
          <a:ln w="12700">
            <a:solidFill>
              <a:srgbClr val="FF0000"/>
            </a:solidFill>
            <a:round/>
            <a:headEnd/>
            <a:tailEnd type="arrow" w="lg" len="sm"/>
          </a:ln>
        </p:spPr>
        <p:txBody>
          <a:bodyPr/>
          <a:lstStyle/>
          <a:p>
            <a:endParaRPr lang="en-US"/>
          </a:p>
        </p:txBody>
      </p:sp>
      <p:sp>
        <p:nvSpPr>
          <p:cNvPr id="22556" name="Line 28"/>
          <p:cNvSpPr>
            <a:spLocks noChangeShapeType="1"/>
          </p:cNvSpPr>
          <p:nvPr/>
        </p:nvSpPr>
        <p:spPr bwMode="auto">
          <a:xfrm>
            <a:off x="5314950" y="4814888"/>
            <a:ext cx="304800" cy="0"/>
          </a:xfrm>
          <a:prstGeom prst="line">
            <a:avLst/>
          </a:prstGeom>
          <a:noFill/>
          <a:ln w="12700">
            <a:solidFill>
              <a:srgbClr val="FF0000"/>
            </a:solidFill>
            <a:round/>
            <a:headEnd/>
            <a:tailEnd type="arrow" w="lg" len="sm"/>
          </a:ln>
        </p:spPr>
        <p:txBody>
          <a:bodyPr/>
          <a:lstStyle/>
          <a:p>
            <a:endParaRPr lang="en-US"/>
          </a:p>
        </p:txBody>
      </p:sp>
      <p:sp>
        <p:nvSpPr>
          <p:cNvPr id="22557" name="Line 29"/>
          <p:cNvSpPr>
            <a:spLocks noChangeShapeType="1"/>
          </p:cNvSpPr>
          <p:nvPr/>
        </p:nvSpPr>
        <p:spPr bwMode="auto">
          <a:xfrm>
            <a:off x="5314950" y="4205288"/>
            <a:ext cx="304800" cy="0"/>
          </a:xfrm>
          <a:prstGeom prst="line">
            <a:avLst/>
          </a:prstGeom>
          <a:noFill/>
          <a:ln w="12700">
            <a:solidFill>
              <a:srgbClr val="FF0000"/>
            </a:solidFill>
            <a:round/>
            <a:headEnd/>
            <a:tailEnd type="arrow" w="lg" len="sm"/>
          </a:ln>
        </p:spPr>
        <p:txBody>
          <a:bodyPr/>
          <a:lstStyle/>
          <a:p>
            <a:endParaRPr lang="en-US"/>
          </a:p>
        </p:txBody>
      </p:sp>
      <p:sp>
        <p:nvSpPr>
          <p:cNvPr id="22558" name="Line 30"/>
          <p:cNvSpPr>
            <a:spLocks noChangeShapeType="1"/>
          </p:cNvSpPr>
          <p:nvPr/>
        </p:nvSpPr>
        <p:spPr bwMode="auto">
          <a:xfrm>
            <a:off x="5314950" y="3671888"/>
            <a:ext cx="304800" cy="0"/>
          </a:xfrm>
          <a:prstGeom prst="line">
            <a:avLst/>
          </a:prstGeom>
          <a:noFill/>
          <a:ln w="12700">
            <a:solidFill>
              <a:srgbClr val="FF0000"/>
            </a:solidFill>
            <a:round/>
            <a:headEnd/>
            <a:tailEnd type="arrow" w="lg" len="sm"/>
          </a:ln>
        </p:spPr>
        <p:txBody>
          <a:bodyPr/>
          <a:lstStyle/>
          <a:p>
            <a:endParaRPr lang="en-US"/>
          </a:p>
        </p:txBody>
      </p:sp>
      <p:sp>
        <p:nvSpPr>
          <p:cNvPr id="22559" name="Line 31"/>
          <p:cNvSpPr>
            <a:spLocks noChangeShapeType="1"/>
          </p:cNvSpPr>
          <p:nvPr/>
        </p:nvSpPr>
        <p:spPr bwMode="auto">
          <a:xfrm>
            <a:off x="5314950" y="3214688"/>
            <a:ext cx="304800" cy="0"/>
          </a:xfrm>
          <a:prstGeom prst="line">
            <a:avLst/>
          </a:prstGeom>
          <a:noFill/>
          <a:ln w="12700">
            <a:solidFill>
              <a:srgbClr val="FF0000"/>
            </a:solidFill>
            <a:round/>
            <a:headEnd/>
            <a:tailEnd type="arrow" w="lg" len="sm"/>
          </a:ln>
        </p:spPr>
        <p:txBody>
          <a:bodyPr/>
          <a:lstStyle/>
          <a:p>
            <a:endParaRPr lang="en-US"/>
          </a:p>
        </p:txBody>
      </p:sp>
      <p:sp>
        <p:nvSpPr>
          <p:cNvPr id="22560" name="Text Box 32"/>
          <p:cNvSpPr txBox="1">
            <a:spLocks noChangeArrowheads="1"/>
          </p:cNvSpPr>
          <p:nvPr/>
        </p:nvSpPr>
        <p:spPr bwMode="auto">
          <a:xfrm>
            <a:off x="7239000" y="5691188"/>
            <a:ext cx="1188489" cy="338554"/>
          </a:xfrm>
          <a:prstGeom prst="rect">
            <a:avLst/>
          </a:prstGeom>
          <a:noFill/>
          <a:ln w="9525">
            <a:solidFill>
              <a:srgbClr val="FF0000"/>
            </a:solidFill>
            <a:miter lim="800000"/>
            <a:headEnd/>
            <a:tailEnd/>
          </a:ln>
        </p:spPr>
        <p:txBody>
          <a:bodyPr wrap="square">
            <a:spAutoFit/>
          </a:bodyPr>
          <a:lstStyle/>
          <a:p>
            <a:pPr eaLnBrk="0" hangingPunct="0"/>
            <a:r>
              <a:rPr lang="en-US" sz="1600">
                <a:solidFill>
                  <a:srgbClr val="0066FF"/>
                </a:solidFill>
              </a:rPr>
              <a:t>HQUSACE</a:t>
            </a:r>
          </a:p>
        </p:txBody>
      </p:sp>
      <p:sp>
        <p:nvSpPr>
          <p:cNvPr id="22561" name="Line 33"/>
          <p:cNvSpPr>
            <a:spLocks noChangeShapeType="1"/>
          </p:cNvSpPr>
          <p:nvPr/>
        </p:nvSpPr>
        <p:spPr bwMode="auto">
          <a:xfrm>
            <a:off x="7010400" y="5881688"/>
            <a:ext cx="228600" cy="0"/>
          </a:xfrm>
          <a:prstGeom prst="line">
            <a:avLst/>
          </a:prstGeom>
          <a:noFill/>
          <a:ln w="12700">
            <a:solidFill>
              <a:srgbClr val="FF0000"/>
            </a:solidFill>
            <a:round/>
            <a:headEnd/>
            <a:tailEnd type="arrow" w="lg" len="sm"/>
          </a:ln>
        </p:spPr>
        <p:txBody>
          <a:bodyPr/>
          <a:lstStyle/>
          <a:p>
            <a:endParaRPr lang="en-US"/>
          </a:p>
        </p:txBody>
      </p:sp>
      <p:sp>
        <p:nvSpPr>
          <p:cNvPr id="22562" name="Line 34"/>
          <p:cNvSpPr>
            <a:spLocks noChangeShapeType="1"/>
          </p:cNvSpPr>
          <p:nvPr/>
        </p:nvSpPr>
        <p:spPr bwMode="auto">
          <a:xfrm>
            <a:off x="6915150" y="5348288"/>
            <a:ext cx="304800" cy="0"/>
          </a:xfrm>
          <a:prstGeom prst="line">
            <a:avLst/>
          </a:prstGeom>
          <a:noFill/>
          <a:ln w="12700">
            <a:solidFill>
              <a:srgbClr val="FF0000"/>
            </a:solidFill>
            <a:round/>
            <a:headEnd/>
            <a:tailEnd type="arrow" w="lg" len="sm"/>
          </a:ln>
        </p:spPr>
        <p:txBody>
          <a:bodyPr/>
          <a:lstStyle/>
          <a:p>
            <a:endParaRPr lang="en-US"/>
          </a:p>
        </p:txBody>
      </p:sp>
      <p:sp>
        <p:nvSpPr>
          <p:cNvPr id="22563" name="Text Box 35"/>
          <p:cNvSpPr txBox="1">
            <a:spLocks noChangeArrowheads="1"/>
          </p:cNvSpPr>
          <p:nvPr/>
        </p:nvSpPr>
        <p:spPr bwMode="auto">
          <a:xfrm>
            <a:off x="7215188" y="5157788"/>
            <a:ext cx="1191675" cy="338554"/>
          </a:xfrm>
          <a:prstGeom prst="rect">
            <a:avLst/>
          </a:prstGeom>
          <a:noFill/>
          <a:ln w="9525">
            <a:solidFill>
              <a:srgbClr val="FF0000"/>
            </a:solidFill>
            <a:miter lim="800000"/>
            <a:headEnd/>
            <a:tailEnd/>
          </a:ln>
        </p:spPr>
        <p:txBody>
          <a:bodyPr wrap="square">
            <a:spAutoFit/>
          </a:bodyPr>
          <a:lstStyle/>
          <a:p>
            <a:pPr eaLnBrk="0" hangingPunct="0"/>
            <a:r>
              <a:rPr lang="en-US" sz="1600">
                <a:solidFill>
                  <a:srgbClr val="0066FF"/>
                </a:solidFill>
              </a:rPr>
              <a:t>MSC Cmdr</a:t>
            </a:r>
          </a:p>
        </p:txBody>
      </p:sp>
      <p:sp>
        <p:nvSpPr>
          <p:cNvPr id="22564" name="Line 36"/>
          <p:cNvSpPr>
            <a:spLocks noChangeShapeType="1"/>
          </p:cNvSpPr>
          <p:nvPr/>
        </p:nvSpPr>
        <p:spPr bwMode="auto">
          <a:xfrm>
            <a:off x="7658100" y="4662488"/>
            <a:ext cx="304800" cy="0"/>
          </a:xfrm>
          <a:prstGeom prst="line">
            <a:avLst/>
          </a:prstGeom>
          <a:noFill/>
          <a:ln w="12700">
            <a:solidFill>
              <a:srgbClr val="FF0000"/>
            </a:solidFill>
            <a:round/>
            <a:headEnd/>
            <a:tailEnd type="arrow" w="lg" len="sm"/>
          </a:ln>
        </p:spPr>
        <p:txBody>
          <a:bodyPr/>
          <a:lstStyle/>
          <a:p>
            <a:endParaRPr lang="en-US"/>
          </a:p>
        </p:txBody>
      </p:sp>
      <p:sp>
        <p:nvSpPr>
          <p:cNvPr id="22565" name="Line 37"/>
          <p:cNvSpPr>
            <a:spLocks noChangeShapeType="1"/>
          </p:cNvSpPr>
          <p:nvPr/>
        </p:nvSpPr>
        <p:spPr bwMode="auto">
          <a:xfrm>
            <a:off x="7658100" y="4814888"/>
            <a:ext cx="304800" cy="0"/>
          </a:xfrm>
          <a:prstGeom prst="line">
            <a:avLst/>
          </a:prstGeom>
          <a:noFill/>
          <a:ln w="12700">
            <a:solidFill>
              <a:srgbClr val="FF0000"/>
            </a:solidFill>
            <a:round/>
            <a:headEnd/>
            <a:tailEnd type="arrow" w="lg" len="sm"/>
          </a:ln>
        </p:spPr>
        <p:txBody>
          <a:bodyPr/>
          <a:lstStyle/>
          <a:p>
            <a:endParaRPr lang="en-US"/>
          </a:p>
        </p:txBody>
      </p:sp>
      <p:sp>
        <p:nvSpPr>
          <p:cNvPr id="22566" name="Line 38"/>
          <p:cNvSpPr>
            <a:spLocks noChangeShapeType="1"/>
          </p:cNvSpPr>
          <p:nvPr/>
        </p:nvSpPr>
        <p:spPr bwMode="auto">
          <a:xfrm>
            <a:off x="7658100" y="4967288"/>
            <a:ext cx="304800" cy="0"/>
          </a:xfrm>
          <a:prstGeom prst="line">
            <a:avLst/>
          </a:prstGeom>
          <a:noFill/>
          <a:ln w="12700">
            <a:solidFill>
              <a:srgbClr val="FF0000"/>
            </a:solidFill>
            <a:round/>
            <a:headEnd/>
            <a:tailEnd type="arrow" w="lg" len="sm"/>
          </a:ln>
        </p:spPr>
        <p:txBody>
          <a:bodyPr/>
          <a:lstStyle/>
          <a:p>
            <a:endParaRPr lang="en-US"/>
          </a:p>
        </p:txBody>
      </p:sp>
      <p:sp>
        <p:nvSpPr>
          <p:cNvPr id="22567" name="Line 39"/>
          <p:cNvSpPr>
            <a:spLocks noChangeShapeType="1"/>
          </p:cNvSpPr>
          <p:nvPr/>
        </p:nvSpPr>
        <p:spPr bwMode="auto">
          <a:xfrm>
            <a:off x="7010400" y="4071938"/>
            <a:ext cx="304800" cy="0"/>
          </a:xfrm>
          <a:prstGeom prst="line">
            <a:avLst/>
          </a:prstGeom>
          <a:noFill/>
          <a:ln w="12700">
            <a:solidFill>
              <a:srgbClr val="FF0000"/>
            </a:solidFill>
            <a:round/>
            <a:headEnd/>
            <a:tailEnd type="arrow" w="lg" len="sm"/>
          </a:ln>
        </p:spPr>
        <p:txBody>
          <a:bodyPr/>
          <a:lstStyle/>
          <a:p>
            <a:endParaRPr lang="en-US"/>
          </a:p>
        </p:txBody>
      </p:sp>
      <p:sp>
        <p:nvSpPr>
          <p:cNvPr id="22568" name="Line 40"/>
          <p:cNvSpPr>
            <a:spLocks noChangeShapeType="1"/>
          </p:cNvSpPr>
          <p:nvPr/>
        </p:nvSpPr>
        <p:spPr bwMode="auto">
          <a:xfrm>
            <a:off x="7010400" y="4224338"/>
            <a:ext cx="304800" cy="0"/>
          </a:xfrm>
          <a:prstGeom prst="line">
            <a:avLst/>
          </a:prstGeom>
          <a:noFill/>
          <a:ln w="12700">
            <a:solidFill>
              <a:srgbClr val="FF0000"/>
            </a:solidFill>
            <a:round/>
            <a:headEnd/>
            <a:tailEnd type="arrow" w="lg" len="sm"/>
          </a:ln>
        </p:spPr>
        <p:txBody>
          <a:bodyPr/>
          <a:lstStyle/>
          <a:p>
            <a:endParaRPr lang="en-US"/>
          </a:p>
        </p:txBody>
      </p:sp>
      <p:sp>
        <p:nvSpPr>
          <p:cNvPr id="22569" name="Line 41"/>
          <p:cNvSpPr>
            <a:spLocks noChangeShapeType="1"/>
          </p:cNvSpPr>
          <p:nvPr/>
        </p:nvSpPr>
        <p:spPr bwMode="auto">
          <a:xfrm>
            <a:off x="7010400" y="4376738"/>
            <a:ext cx="304800" cy="0"/>
          </a:xfrm>
          <a:prstGeom prst="line">
            <a:avLst/>
          </a:prstGeom>
          <a:noFill/>
          <a:ln w="12700">
            <a:solidFill>
              <a:srgbClr val="FF0000"/>
            </a:solidFill>
            <a:round/>
            <a:headEnd/>
            <a:tailEnd type="arrow" w="lg" len="sm"/>
          </a:ln>
        </p:spPr>
        <p:txBody>
          <a:bodyPr/>
          <a:lstStyle/>
          <a:p>
            <a:endParaRPr lang="en-US"/>
          </a:p>
        </p:txBody>
      </p:sp>
      <p:sp>
        <p:nvSpPr>
          <p:cNvPr id="22570" name="Line 42"/>
          <p:cNvSpPr>
            <a:spLocks noChangeShapeType="1"/>
          </p:cNvSpPr>
          <p:nvPr/>
        </p:nvSpPr>
        <p:spPr bwMode="auto">
          <a:xfrm>
            <a:off x="7010400" y="3557588"/>
            <a:ext cx="304800" cy="0"/>
          </a:xfrm>
          <a:prstGeom prst="line">
            <a:avLst/>
          </a:prstGeom>
          <a:noFill/>
          <a:ln w="12700">
            <a:solidFill>
              <a:srgbClr val="FF0000"/>
            </a:solidFill>
            <a:round/>
            <a:headEnd/>
            <a:tailEnd type="arrow" w="lg" len="sm"/>
          </a:ln>
        </p:spPr>
        <p:txBody>
          <a:bodyPr/>
          <a:lstStyle/>
          <a:p>
            <a:endParaRPr lang="en-US"/>
          </a:p>
        </p:txBody>
      </p:sp>
      <p:sp>
        <p:nvSpPr>
          <p:cNvPr id="22571" name="Line 43"/>
          <p:cNvSpPr>
            <a:spLocks noChangeShapeType="1"/>
          </p:cNvSpPr>
          <p:nvPr/>
        </p:nvSpPr>
        <p:spPr bwMode="auto">
          <a:xfrm>
            <a:off x="7010400" y="3709988"/>
            <a:ext cx="304800" cy="0"/>
          </a:xfrm>
          <a:prstGeom prst="line">
            <a:avLst/>
          </a:prstGeom>
          <a:noFill/>
          <a:ln w="12700">
            <a:solidFill>
              <a:srgbClr val="FF0000"/>
            </a:solidFill>
            <a:round/>
            <a:headEnd/>
            <a:tailEnd type="arrow" w="lg" len="sm"/>
          </a:ln>
        </p:spPr>
        <p:txBody>
          <a:bodyPr/>
          <a:lstStyle/>
          <a:p>
            <a:endParaRPr lang="en-US"/>
          </a:p>
        </p:txBody>
      </p:sp>
      <p:sp>
        <p:nvSpPr>
          <p:cNvPr id="22572" name="Line 44"/>
          <p:cNvSpPr>
            <a:spLocks noChangeShapeType="1"/>
          </p:cNvSpPr>
          <p:nvPr/>
        </p:nvSpPr>
        <p:spPr bwMode="auto">
          <a:xfrm>
            <a:off x="7010400" y="3862388"/>
            <a:ext cx="304800" cy="0"/>
          </a:xfrm>
          <a:prstGeom prst="line">
            <a:avLst/>
          </a:prstGeom>
          <a:noFill/>
          <a:ln w="12700">
            <a:solidFill>
              <a:srgbClr val="FF0000"/>
            </a:solidFill>
            <a:round/>
            <a:headEnd/>
            <a:tailEnd type="arrow" w="lg" len="sm"/>
          </a:ln>
        </p:spPr>
        <p:txBody>
          <a:bodyPr/>
          <a:lstStyle/>
          <a:p>
            <a:endParaRPr lang="en-US"/>
          </a:p>
        </p:txBody>
      </p:sp>
      <p:sp>
        <p:nvSpPr>
          <p:cNvPr id="22573" name="Line 45"/>
          <p:cNvSpPr>
            <a:spLocks noChangeShapeType="1"/>
          </p:cNvSpPr>
          <p:nvPr/>
        </p:nvSpPr>
        <p:spPr bwMode="auto">
          <a:xfrm>
            <a:off x="7200900" y="3024188"/>
            <a:ext cx="304800" cy="0"/>
          </a:xfrm>
          <a:prstGeom prst="line">
            <a:avLst/>
          </a:prstGeom>
          <a:noFill/>
          <a:ln w="12700">
            <a:solidFill>
              <a:srgbClr val="FF0000"/>
            </a:solidFill>
            <a:round/>
            <a:headEnd/>
            <a:tailEnd type="arrow" w="lg" len="sm"/>
          </a:ln>
        </p:spPr>
        <p:txBody>
          <a:bodyPr/>
          <a:lstStyle/>
          <a:p>
            <a:endParaRPr lang="en-US"/>
          </a:p>
        </p:txBody>
      </p:sp>
      <p:sp>
        <p:nvSpPr>
          <p:cNvPr id="22574" name="Line 46"/>
          <p:cNvSpPr>
            <a:spLocks noChangeShapeType="1"/>
          </p:cNvSpPr>
          <p:nvPr/>
        </p:nvSpPr>
        <p:spPr bwMode="auto">
          <a:xfrm>
            <a:off x="7200900" y="3176588"/>
            <a:ext cx="304800" cy="0"/>
          </a:xfrm>
          <a:prstGeom prst="line">
            <a:avLst/>
          </a:prstGeom>
          <a:noFill/>
          <a:ln w="12700">
            <a:solidFill>
              <a:srgbClr val="FF0000"/>
            </a:solidFill>
            <a:round/>
            <a:headEnd/>
            <a:tailEnd type="arrow" w="lg" len="sm"/>
          </a:ln>
        </p:spPr>
        <p:txBody>
          <a:bodyPr/>
          <a:lstStyle/>
          <a:p>
            <a:endParaRPr lang="en-US"/>
          </a:p>
        </p:txBody>
      </p:sp>
      <p:sp>
        <p:nvSpPr>
          <p:cNvPr id="22575" name="Line 47"/>
          <p:cNvSpPr>
            <a:spLocks noChangeShapeType="1"/>
          </p:cNvSpPr>
          <p:nvPr/>
        </p:nvSpPr>
        <p:spPr bwMode="auto">
          <a:xfrm>
            <a:off x="7200900" y="3328988"/>
            <a:ext cx="304800" cy="0"/>
          </a:xfrm>
          <a:prstGeom prst="line">
            <a:avLst/>
          </a:prstGeom>
          <a:noFill/>
          <a:ln w="12700">
            <a:solidFill>
              <a:srgbClr val="FF0000"/>
            </a:solidFill>
            <a:round/>
            <a:headEnd/>
            <a:tailEnd type="arrow" w="lg" len="sm"/>
          </a:ln>
        </p:spPr>
        <p:txBody>
          <a:bodyPr/>
          <a:lstStyle/>
          <a:p>
            <a:endParaRPr lang="en-US"/>
          </a:p>
        </p:txBody>
      </p:sp>
      <p:sp>
        <p:nvSpPr>
          <p:cNvPr id="22576" name="Text Box 48"/>
          <p:cNvSpPr txBox="1">
            <a:spLocks noChangeArrowheads="1"/>
          </p:cNvSpPr>
          <p:nvPr/>
        </p:nvSpPr>
        <p:spPr bwMode="auto">
          <a:xfrm>
            <a:off x="7708900" y="3481388"/>
            <a:ext cx="1043552" cy="338554"/>
          </a:xfrm>
          <a:prstGeom prst="rect">
            <a:avLst/>
          </a:prstGeom>
          <a:noFill/>
          <a:ln w="6350">
            <a:solidFill>
              <a:srgbClr val="FF0000"/>
            </a:solidFill>
            <a:prstDash val="dash"/>
            <a:miter lim="800000"/>
            <a:headEnd/>
            <a:tailEnd/>
          </a:ln>
        </p:spPr>
        <p:txBody>
          <a:bodyPr wrap="square">
            <a:spAutoFit/>
          </a:bodyPr>
          <a:lstStyle/>
          <a:p>
            <a:pPr eaLnBrk="0" hangingPunct="0"/>
            <a:r>
              <a:rPr lang="en-US" sz="1600" dirty="0" err="1" smtClean="0">
                <a:solidFill>
                  <a:srgbClr val="0066FF"/>
                </a:solidFill>
              </a:rPr>
              <a:t>Filiais</a:t>
            </a:r>
            <a:endParaRPr lang="en-US" sz="1600" dirty="0">
              <a:solidFill>
                <a:srgbClr val="0066FF"/>
              </a:solidFill>
            </a:endParaRPr>
          </a:p>
        </p:txBody>
      </p:sp>
      <p:sp>
        <p:nvSpPr>
          <p:cNvPr id="22577" name="Text Box 49"/>
          <p:cNvSpPr txBox="1">
            <a:spLocks noChangeArrowheads="1"/>
          </p:cNvSpPr>
          <p:nvPr/>
        </p:nvSpPr>
        <p:spPr bwMode="auto">
          <a:xfrm>
            <a:off x="7772400" y="3984625"/>
            <a:ext cx="963915" cy="338554"/>
          </a:xfrm>
          <a:prstGeom prst="rect">
            <a:avLst/>
          </a:prstGeom>
          <a:noFill/>
          <a:ln w="6350">
            <a:solidFill>
              <a:srgbClr val="FF0000"/>
            </a:solidFill>
            <a:prstDash val="dash"/>
            <a:miter lim="800000"/>
            <a:headEnd/>
            <a:tailEnd/>
          </a:ln>
        </p:spPr>
        <p:txBody>
          <a:bodyPr wrap="square">
            <a:spAutoFit/>
          </a:bodyPr>
          <a:lstStyle/>
          <a:p>
            <a:pPr eaLnBrk="0" hangingPunct="0"/>
            <a:r>
              <a:rPr lang="en-US" sz="1600" dirty="0" err="1" smtClean="0">
                <a:solidFill>
                  <a:srgbClr val="0066FF"/>
                </a:solidFill>
              </a:rPr>
              <a:t>Seções</a:t>
            </a:r>
            <a:endParaRPr lang="en-US" sz="1600" dirty="0">
              <a:solidFill>
                <a:srgbClr val="0066FF"/>
              </a:solidFill>
            </a:endParaRPr>
          </a:p>
        </p:txBody>
      </p:sp>
      <p:sp>
        <p:nvSpPr>
          <p:cNvPr id="22578" name="Text Box 50"/>
          <p:cNvSpPr txBox="1">
            <a:spLocks noChangeArrowheads="1"/>
          </p:cNvSpPr>
          <p:nvPr/>
        </p:nvSpPr>
        <p:spPr bwMode="auto">
          <a:xfrm>
            <a:off x="7721600" y="2986088"/>
            <a:ext cx="1019661" cy="338554"/>
          </a:xfrm>
          <a:prstGeom prst="rect">
            <a:avLst/>
          </a:prstGeom>
          <a:noFill/>
          <a:ln w="6350">
            <a:solidFill>
              <a:srgbClr val="FF0000"/>
            </a:solidFill>
            <a:prstDash val="dash"/>
            <a:miter lim="800000"/>
            <a:headEnd/>
            <a:tailEnd/>
          </a:ln>
        </p:spPr>
        <p:txBody>
          <a:bodyPr wrap="square">
            <a:spAutoFit/>
          </a:bodyPr>
          <a:lstStyle/>
          <a:p>
            <a:pPr eaLnBrk="0" hangingPunct="0"/>
            <a:r>
              <a:rPr lang="en-US" sz="1600" dirty="0" err="1" smtClean="0">
                <a:solidFill>
                  <a:srgbClr val="0066FF"/>
                </a:solidFill>
              </a:rPr>
              <a:t>Agências</a:t>
            </a:r>
            <a:endParaRPr lang="en-US" sz="1600" dirty="0">
              <a:solidFill>
                <a:srgbClr val="0066FF"/>
              </a:solidFill>
            </a:endParaRPr>
          </a:p>
        </p:txBody>
      </p:sp>
      <p:sp>
        <p:nvSpPr>
          <p:cNvPr id="22579" name="Text Box 51"/>
          <p:cNvSpPr txBox="1">
            <a:spLocks noChangeArrowheads="1"/>
          </p:cNvSpPr>
          <p:nvPr/>
        </p:nvSpPr>
        <p:spPr bwMode="auto">
          <a:xfrm>
            <a:off x="8166100" y="4510088"/>
            <a:ext cx="598354" cy="338554"/>
          </a:xfrm>
          <a:prstGeom prst="rect">
            <a:avLst/>
          </a:prstGeom>
          <a:noFill/>
          <a:ln w="6350">
            <a:solidFill>
              <a:srgbClr val="FF0000"/>
            </a:solidFill>
            <a:prstDash val="dash"/>
            <a:miter lim="800000"/>
            <a:headEnd/>
            <a:tailEnd/>
          </a:ln>
        </p:spPr>
        <p:txBody>
          <a:bodyPr wrap="square">
            <a:spAutoFit/>
          </a:bodyPr>
          <a:lstStyle/>
          <a:p>
            <a:pPr eaLnBrk="0" hangingPunct="0"/>
            <a:r>
              <a:rPr lang="en-US" sz="1600">
                <a:solidFill>
                  <a:srgbClr val="0066FF"/>
                </a:solidFill>
              </a:rPr>
              <a:t>PAO</a:t>
            </a:r>
          </a:p>
        </p:txBody>
      </p:sp>
      <p:sp>
        <p:nvSpPr>
          <p:cNvPr id="56" name="Text Box 2"/>
          <p:cNvSpPr txBox="1">
            <a:spLocks noChangeArrowheads="1"/>
          </p:cNvSpPr>
          <p:nvPr/>
        </p:nvSpPr>
        <p:spPr bwMode="auto">
          <a:xfrm>
            <a:off x="2416175" y="1371827"/>
            <a:ext cx="4419600" cy="457200"/>
          </a:xfrm>
          <a:prstGeom prst="rect">
            <a:avLst/>
          </a:prstGeom>
          <a:noFill/>
          <a:ln w="9525">
            <a:noFill/>
            <a:miter lim="800000"/>
            <a:headEnd/>
            <a:tailEnd/>
          </a:ln>
          <a:effectLst/>
        </p:spPr>
        <p:txBody>
          <a:bodyPr>
            <a:spAutoFit/>
          </a:bodyPr>
          <a:lstStyle/>
          <a:p>
            <a:pPr marL="457200" indent="-457200" algn="ctr">
              <a:buFont typeface="Wingdings" pitchFamily="2" charset="2"/>
              <a:buNone/>
              <a:defRPr/>
            </a:pPr>
            <a:r>
              <a:rPr lang="pt-BR" sz="2400" b="1" dirty="0" smtClean="0">
                <a:effectLst>
                  <a:outerShdw blurRad="38100" dist="38100" dir="2700000" algn="tl">
                    <a:srgbClr val="C0C0C0"/>
                  </a:outerShdw>
                </a:effectLst>
              </a:rPr>
              <a:t>Contatos e Sequência:</a:t>
            </a:r>
            <a:endParaRPr lang="pt-BR" sz="2400" b="1" dirty="0">
              <a:effectLst>
                <a:outerShdw blurRad="38100" dist="38100" dir="2700000" algn="tl">
                  <a:srgbClr val="C0C0C0"/>
                </a:outerShdw>
              </a:effectLst>
            </a:endParaRPr>
          </a:p>
        </p:txBody>
      </p:sp>
      <p:sp>
        <p:nvSpPr>
          <p:cNvPr id="57" name="Rectangle 53"/>
          <p:cNvSpPr>
            <a:spLocks noChangeArrowheads="1"/>
          </p:cNvSpPr>
          <p:nvPr/>
        </p:nvSpPr>
        <p:spPr bwMode="auto">
          <a:xfrm>
            <a:off x="709612" y="852714"/>
            <a:ext cx="7832725" cy="519113"/>
          </a:xfrm>
          <a:prstGeom prst="rect">
            <a:avLst/>
          </a:prstGeom>
          <a:noFill/>
          <a:ln w="9525">
            <a:noFill/>
            <a:miter lim="800000"/>
            <a:headEnd/>
            <a:tailEnd/>
          </a:ln>
          <a:effectLst/>
        </p:spPr>
        <p:txBody>
          <a:bodyPr>
            <a:spAutoFit/>
          </a:bodyPr>
          <a:lstStyle/>
          <a:p>
            <a:pPr algn="ctr">
              <a:defRPr/>
            </a:pPr>
            <a:r>
              <a:rPr lang="pt-BR" sz="2800" b="1" dirty="0">
                <a:effectLst>
                  <a:outerShdw blurRad="38100" dist="38100" dir="2700000" algn="tl">
                    <a:srgbClr val="C0C0C0"/>
                  </a:outerShdw>
                </a:effectLst>
              </a:rPr>
              <a:t>Fluxograma de Notificação</a:t>
            </a:r>
          </a:p>
        </p:txBody>
      </p:sp>
      <p:sp>
        <p:nvSpPr>
          <p:cNvPr id="58" name="Rectangle 3"/>
          <p:cNvSpPr>
            <a:spLocks noChangeArrowheads="1"/>
          </p:cNvSpPr>
          <p:nvPr/>
        </p:nvSpPr>
        <p:spPr bwMode="auto">
          <a:xfrm>
            <a:off x="1692275" y="211364"/>
            <a:ext cx="5867400" cy="641350"/>
          </a:xfrm>
          <a:prstGeom prst="rect">
            <a:avLst/>
          </a:prstGeom>
          <a:noFill/>
          <a:ln w="9525">
            <a:noFill/>
            <a:miter lim="800000"/>
            <a:headEnd/>
            <a:tailEnd/>
          </a:ln>
          <a:effectLst/>
        </p:spPr>
        <p:txBody>
          <a:bodyPr wrap="square">
            <a:spAutoFit/>
          </a:bodyPr>
          <a:lstStyle/>
          <a:p>
            <a:pPr algn="ctr">
              <a:defRPr/>
            </a:pPr>
            <a:r>
              <a:rPr lang="pt-BR" sz="3600" b="1" dirty="0" smtClean="0">
                <a:solidFill>
                  <a:schemeClr val="tx2"/>
                </a:solidFill>
                <a:effectLst>
                  <a:outerShdw blurRad="38100" dist="38100" dir="2700000" algn="tl">
                    <a:srgbClr val="C0C0C0"/>
                  </a:outerShdw>
                </a:effectLst>
                <a:latin typeface="+mj-lt"/>
              </a:rPr>
              <a:t>Componentes de um PAE</a:t>
            </a:r>
            <a:endParaRPr lang="pt-BR" sz="3600" b="1" dirty="0">
              <a:solidFill>
                <a:schemeClr val="tx2"/>
              </a:solidFill>
              <a:effectLst>
                <a:outerShdw blurRad="38100" dist="38100" dir="2700000" algn="tl">
                  <a:srgbClr val="C0C0C0"/>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34" name="Text Box 54"/>
          <p:cNvSpPr txBox="1">
            <a:spLocks noChangeArrowheads="1"/>
          </p:cNvSpPr>
          <p:nvPr/>
        </p:nvSpPr>
        <p:spPr bwMode="auto">
          <a:xfrm>
            <a:off x="587375" y="1981200"/>
            <a:ext cx="8077200" cy="4419600"/>
          </a:xfrm>
          <a:prstGeom prst="rect">
            <a:avLst/>
          </a:prstGeom>
          <a:noFill/>
          <a:ln w="9525">
            <a:noFill/>
            <a:miter lim="800000"/>
            <a:headEnd/>
            <a:tailEnd/>
          </a:ln>
          <a:effectLst/>
        </p:spPr>
        <p:txBody>
          <a:bodyPr wrap="square">
            <a:normAutofit fontScale="92500"/>
          </a:bodyPr>
          <a:lstStyle/>
          <a:p>
            <a:pPr marL="457200" indent="-457200">
              <a:lnSpc>
                <a:spcPct val="110000"/>
              </a:lnSpc>
              <a:buFont typeface="Wingdings" pitchFamily="2" charset="2"/>
              <a:buNone/>
              <a:defRPr/>
            </a:pPr>
            <a:r>
              <a:rPr lang="pt-BR" sz="2400" dirty="0" smtClean="0"/>
              <a:t>Serviço Nacional de Meteorologia – Amplo alerta ao público</a:t>
            </a:r>
          </a:p>
          <a:p>
            <a:pPr marL="457200" indent="-457200">
              <a:lnSpc>
                <a:spcPct val="110000"/>
              </a:lnSpc>
              <a:buFont typeface="Wingdings" pitchFamily="2" charset="2"/>
              <a:buNone/>
              <a:defRPr/>
            </a:pPr>
            <a:endParaRPr lang="pt-BR" sz="2400" dirty="0" smtClean="0"/>
          </a:p>
          <a:p>
            <a:pPr marL="457200" indent="-457200">
              <a:lnSpc>
                <a:spcPct val="110000"/>
              </a:lnSpc>
              <a:buFont typeface="Wingdings" pitchFamily="2" charset="2"/>
              <a:buNone/>
              <a:defRPr/>
            </a:pPr>
            <a:r>
              <a:rPr lang="pt-BR" sz="2400" dirty="0" smtClean="0"/>
              <a:t>Oficial de Segurança da Barragem informa pela cadeia de comando ao Oficial de Segurança de Barragens do USACE</a:t>
            </a:r>
          </a:p>
          <a:p>
            <a:pPr marL="457200" indent="-457200">
              <a:lnSpc>
                <a:spcPct val="110000"/>
              </a:lnSpc>
              <a:buFont typeface="Wingdings" pitchFamily="2" charset="2"/>
              <a:buNone/>
              <a:defRPr/>
            </a:pPr>
            <a:endParaRPr lang="pt-BR" sz="2400" dirty="0" smtClean="0"/>
          </a:p>
          <a:p>
            <a:pPr marL="457200" indent="-457200">
              <a:lnSpc>
                <a:spcPct val="110000"/>
              </a:lnSpc>
              <a:buFont typeface="Wingdings" pitchFamily="2" charset="2"/>
              <a:buNone/>
              <a:defRPr/>
            </a:pPr>
            <a:r>
              <a:rPr lang="pt-BR" sz="2400" dirty="0" smtClean="0"/>
              <a:t>OSB do USACE notificará:</a:t>
            </a:r>
          </a:p>
          <a:p>
            <a:pPr marL="712788" lvl="1" indent="-255588">
              <a:lnSpc>
                <a:spcPct val="110000"/>
              </a:lnSpc>
              <a:buFont typeface="Arial" pitchFamily="34" charset="0"/>
              <a:buChar char="•"/>
              <a:defRPr/>
            </a:pPr>
            <a:r>
              <a:rPr lang="pt-BR" sz="2400" dirty="0" smtClean="0"/>
              <a:t>Diretor de Obras Civis</a:t>
            </a:r>
          </a:p>
          <a:p>
            <a:pPr marL="712788" lvl="1" indent="-255588">
              <a:lnSpc>
                <a:spcPct val="110000"/>
              </a:lnSpc>
              <a:buFont typeface="Arial" pitchFamily="34" charset="0"/>
              <a:buChar char="•"/>
              <a:defRPr/>
            </a:pPr>
            <a:r>
              <a:rPr lang="pt-BR" sz="2400" dirty="0" smtClean="0"/>
              <a:t>Vice Comandante de Obras Civis e de Operações </a:t>
            </a:r>
            <a:r>
              <a:rPr lang="pt-BR" sz="2400" dirty="0" smtClean="0"/>
              <a:t>de </a:t>
            </a:r>
            <a:r>
              <a:rPr lang="pt-BR" sz="2400" dirty="0" smtClean="0"/>
              <a:t>Contingência</a:t>
            </a:r>
          </a:p>
          <a:p>
            <a:pPr marL="712788" lvl="1" indent="-255588">
              <a:lnSpc>
                <a:spcPct val="110000"/>
              </a:lnSpc>
              <a:buFont typeface="Arial" pitchFamily="34" charset="0"/>
              <a:buChar char="•"/>
              <a:defRPr/>
            </a:pPr>
            <a:r>
              <a:rPr lang="pt-BR" sz="2400" dirty="0" smtClean="0"/>
              <a:t>Comandante do USACE, </a:t>
            </a:r>
            <a:r>
              <a:rPr lang="pt-BR" sz="2400" dirty="0" smtClean="0"/>
              <a:t>caso necessário</a:t>
            </a:r>
            <a:endParaRPr lang="pt-BR" sz="2400" dirty="0"/>
          </a:p>
        </p:txBody>
      </p:sp>
      <p:sp>
        <p:nvSpPr>
          <p:cNvPr id="7" name="Text Box 2"/>
          <p:cNvSpPr txBox="1">
            <a:spLocks noChangeArrowheads="1"/>
          </p:cNvSpPr>
          <p:nvPr/>
        </p:nvSpPr>
        <p:spPr bwMode="auto">
          <a:xfrm>
            <a:off x="2416175" y="1371827"/>
            <a:ext cx="4419600" cy="457200"/>
          </a:xfrm>
          <a:prstGeom prst="rect">
            <a:avLst/>
          </a:prstGeom>
          <a:noFill/>
          <a:ln w="9525">
            <a:noFill/>
            <a:miter lim="800000"/>
            <a:headEnd/>
            <a:tailEnd/>
          </a:ln>
          <a:effectLst/>
        </p:spPr>
        <p:txBody>
          <a:bodyPr>
            <a:spAutoFit/>
          </a:bodyPr>
          <a:lstStyle/>
          <a:p>
            <a:pPr marL="457200" indent="-457200" algn="ctr">
              <a:buFont typeface="Wingdings" pitchFamily="2" charset="2"/>
              <a:buNone/>
              <a:defRPr/>
            </a:pPr>
            <a:r>
              <a:rPr lang="pt-BR" sz="2400" b="1" dirty="0" smtClean="0">
                <a:effectLst>
                  <a:outerShdw blurRad="38100" dist="38100" dir="2700000" algn="tl">
                    <a:srgbClr val="C0C0C0"/>
                  </a:outerShdw>
                </a:effectLst>
              </a:rPr>
              <a:t>Contatos e Sequência:</a:t>
            </a:r>
            <a:endParaRPr lang="pt-BR" sz="2400" b="1" dirty="0">
              <a:effectLst>
                <a:outerShdw blurRad="38100" dist="38100" dir="2700000" algn="tl">
                  <a:srgbClr val="C0C0C0"/>
                </a:outerShdw>
              </a:effectLst>
            </a:endParaRPr>
          </a:p>
        </p:txBody>
      </p:sp>
      <p:sp>
        <p:nvSpPr>
          <p:cNvPr id="8" name="Rectangle 53"/>
          <p:cNvSpPr>
            <a:spLocks noChangeArrowheads="1"/>
          </p:cNvSpPr>
          <p:nvPr/>
        </p:nvSpPr>
        <p:spPr bwMode="auto">
          <a:xfrm>
            <a:off x="709612" y="852714"/>
            <a:ext cx="7832725" cy="519113"/>
          </a:xfrm>
          <a:prstGeom prst="rect">
            <a:avLst/>
          </a:prstGeom>
          <a:noFill/>
          <a:ln w="9525">
            <a:noFill/>
            <a:miter lim="800000"/>
            <a:headEnd/>
            <a:tailEnd/>
          </a:ln>
          <a:effectLst/>
        </p:spPr>
        <p:txBody>
          <a:bodyPr>
            <a:spAutoFit/>
          </a:bodyPr>
          <a:lstStyle/>
          <a:p>
            <a:pPr algn="ctr">
              <a:defRPr/>
            </a:pPr>
            <a:r>
              <a:rPr lang="pt-BR" sz="2800" b="1" dirty="0">
                <a:effectLst>
                  <a:outerShdw blurRad="38100" dist="38100" dir="2700000" algn="tl">
                    <a:srgbClr val="C0C0C0"/>
                  </a:outerShdw>
                </a:effectLst>
              </a:rPr>
              <a:t>Fluxograma de Notificação</a:t>
            </a:r>
          </a:p>
        </p:txBody>
      </p:sp>
      <p:sp>
        <p:nvSpPr>
          <p:cNvPr id="9" name="Rectangle 3"/>
          <p:cNvSpPr>
            <a:spLocks noChangeArrowheads="1"/>
          </p:cNvSpPr>
          <p:nvPr/>
        </p:nvSpPr>
        <p:spPr bwMode="auto">
          <a:xfrm>
            <a:off x="1692275" y="211364"/>
            <a:ext cx="5867400" cy="641350"/>
          </a:xfrm>
          <a:prstGeom prst="rect">
            <a:avLst/>
          </a:prstGeom>
          <a:noFill/>
          <a:ln w="9525">
            <a:noFill/>
            <a:miter lim="800000"/>
            <a:headEnd/>
            <a:tailEnd/>
          </a:ln>
          <a:effectLst/>
        </p:spPr>
        <p:txBody>
          <a:bodyPr wrap="square">
            <a:spAutoFit/>
          </a:bodyPr>
          <a:lstStyle/>
          <a:p>
            <a:pPr algn="ctr">
              <a:defRPr/>
            </a:pPr>
            <a:r>
              <a:rPr lang="pt-BR" sz="3600" b="1" dirty="0" smtClean="0">
                <a:solidFill>
                  <a:schemeClr val="tx2"/>
                </a:solidFill>
                <a:effectLst>
                  <a:outerShdw blurRad="38100" dist="38100" dir="2700000" algn="tl">
                    <a:srgbClr val="C0C0C0"/>
                  </a:outerShdw>
                </a:effectLst>
                <a:latin typeface="+mj-lt"/>
              </a:rPr>
              <a:t>Componentes de um PAE</a:t>
            </a:r>
            <a:endParaRPr lang="pt-BR" sz="3600" b="1" dirty="0">
              <a:solidFill>
                <a:schemeClr val="tx2"/>
              </a:solidFill>
              <a:effectLst>
                <a:outerShdw blurRad="38100" dist="38100" dir="2700000" algn="tl">
                  <a:srgbClr val="C0C0C0"/>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793296" y="1977571"/>
            <a:ext cx="7696200" cy="3987800"/>
          </a:xfrm>
          <a:prstGeom prst="rect">
            <a:avLst/>
          </a:prstGeom>
          <a:solidFill>
            <a:srgbClr val="FFFF99"/>
          </a:solidFill>
          <a:ln w="57150" cmpd="thickThin">
            <a:solidFill>
              <a:srgbClr val="000000"/>
            </a:solidFill>
            <a:miter lim="800000"/>
            <a:headEnd/>
            <a:tailEnd/>
          </a:ln>
        </p:spPr>
        <p:txBody>
          <a:bodyPr>
            <a:normAutofit fontScale="92500"/>
          </a:bodyPr>
          <a:lstStyle/>
          <a:p>
            <a:pPr marL="457200" indent="-457200" algn="ctr">
              <a:buFont typeface="Wingdings" pitchFamily="2" charset="2"/>
              <a:buNone/>
            </a:pPr>
            <a:r>
              <a:rPr lang="en-US" sz="2600" b="1" dirty="0" smtClean="0">
                <a:solidFill>
                  <a:srgbClr val="FF0000"/>
                </a:solidFill>
              </a:rPr>
              <a:t>POSSÍVEL PROBLEMA COM A BARRAGEM</a:t>
            </a:r>
            <a:endParaRPr lang="en-US" sz="2600" b="1" dirty="0">
              <a:solidFill>
                <a:srgbClr val="FF0000"/>
              </a:solidFill>
            </a:endParaRPr>
          </a:p>
          <a:p>
            <a:pPr marL="457200" indent="-457200" algn="ctr">
              <a:buFont typeface="Wingdings" pitchFamily="2" charset="2"/>
              <a:buNone/>
            </a:pPr>
            <a:r>
              <a:rPr lang="en-US" sz="2600" b="1" dirty="0" smtClean="0">
                <a:solidFill>
                  <a:srgbClr val="FF0000"/>
                </a:solidFill>
              </a:rPr>
              <a:t>PODERIA LEVAR A UMA RUPTURA</a:t>
            </a:r>
          </a:p>
          <a:p>
            <a:pPr marL="457200" indent="-457200" algn="ctr">
              <a:buFont typeface="Wingdings" pitchFamily="2" charset="2"/>
              <a:buNone/>
            </a:pPr>
            <a:endParaRPr lang="en-US" sz="2400" b="1" dirty="0">
              <a:solidFill>
                <a:srgbClr val="FF0000"/>
              </a:solidFill>
            </a:endParaRPr>
          </a:p>
          <a:p>
            <a:pPr marL="457200" indent="-457200">
              <a:spcAft>
                <a:spcPts val="1200"/>
              </a:spcAft>
              <a:buFont typeface="Wingdings" pitchFamily="2" charset="2"/>
              <a:buChar char="Ø"/>
            </a:pPr>
            <a:r>
              <a:rPr lang="pt-BR" sz="2400" b="1" dirty="0" smtClean="0">
                <a:solidFill>
                  <a:srgbClr val="FF0000"/>
                </a:solidFill>
              </a:rPr>
              <a:t>Menos urgente</a:t>
            </a:r>
          </a:p>
          <a:p>
            <a:pPr marL="457200" indent="-457200">
              <a:spcAft>
                <a:spcPts val="1200"/>
              </a:spcAft>
              <a:buFont typeface="Wingdings" pitchFamily="2" charset="2"/>
              <a:buChar char="Ø"/>
            </a:pPr>
            <a:r>
              <a:rPr lang="pt-BR" sz="2400" b="1" dirty="0" smtClean="0">
                <a:solidFill>
                  <a:srgbClr val="FF0000"/>
                </a:solidFill>
              </a:rPr>
              <a:t>Mudança em relação às condições normais</a:t>
            </a:r>
          </a:p>
          <a:p>
            <a:pPr marL="457200" indent="-457200">
              <a:spcAft>
                <a:spcPts val="1200"/>
              </a:spcAft>
              <a:buFont typeface="Wingdings" pitchFamily="2" charset="2"/>
              <a:buChar char="Ø"/>
            </a:pPr>
            <a:r>
              <a:rPr lang="pt-BR" sz="2400" b="1" dirty="0" smtClean="0">
                <a:solidFill>
                  <a:srgbClr val="FF0000"/>
                </a:solidFill>
              </a:rPr>
              <a:t>Carga anormal sobre a barragem ou componente</a:t>
            </a:r>
          </a:p>
          <a:p>
            <a:pPr marL="457200" indent="-457200">
              <a:spcAft>
                <a:spcPts val="1200"/>
              </a:spcAft>
              <a:buFont typeface="Wingdings" pitchFamily="2" charset="2"/>
              <a:buChar char="Ø"/>
            </a:pPr>
            <a:r>
              <a:rPr lang="pt-BR" sz="2400" b="1" dirty="0" smtClean="0">
                <a:solidFill>
                  <a:srgbClr val="FF0000"/>
                </a:solidFill>
              </a:rPr>
              <a:t>Ritmo da variação é lento ou não é aparente</a:t>
            </a:r>
          </a:p>
          <a:p>
            <a:pPr marL="457200" indent="-457200">
              <a:spcAft>
                <a:spcPts val="1200"/>
              </a:spcAft>
              <a:buFont typeface="Wingdings" pitchFamily="2" charset="2"/>
              <a:buChar char="Ø"/>
            </a:pPr>
            <a:r>
              <a:rPr lang="pt-BR" sz="2400" b="1" dirty="0" smtClean="0">
                <a:solidFill>
                  <a:srgbClr val="FF0000"/>
                </a:solidFill>
              </a:rPr>
              <a:t>Notificações internas ao Oficial de Segurança da Barragem</a:t>
            </a:r>
            <a:endParaRPr lang="pt-BR" sz="2400" b="1" dirty="0">
              <a:solidFill>
                <a:srgbClr val="FF0000"/>
              </a:solidFill>
            </a:endParaRPr>
          </a:p>
        </p:txBody>
      </p:sp>
      <p:sp>
        <p:nvSpPr>
          <p:cNvPr id="6" name="Text Box 2"/>
          <p:cNvSpPr txBox="1">
            <a:spLocks noChangeArrowheads="1"/>
          </p:cNvSpPr>
          <p:nvPr/>
        </p:nvSpPr>
        <p:spPr bwMode="auto">
          <a:xfrm>
            <a:off x="2416175" y="1371827"/>
            <a:ext cx="4419600" cy="457200"/>
          </a:xfrm>
          <a:prstGeom prst="rect">
            <a:avLst/>
          </a:prstGeom>
          <a:noFill/>
          <a:ln w="9525">
            <a:noFill/>
            <a:miter lim="800000"/>
            <a:headEnd/>
            <a:tailEnd/>
          </a:ln>
          <a:effectLst/>
        </p:spPr>
        <p:txBody>
          <a:bodyPr>
            <a:spAutoFit/>
          </a:bodyPr>
          <a:lstStyle/>
          <a:p>
            <a:pPr marL="457200" indent="-457200" algn="ctr">
              <a:buFont typeface="Wingdings" pitchFamily="2" charset="2"/>
              <a:buNone/>
              <a:defRPr/>
            </a:pPr>
            <a:r>
              <a:rPr lang="pt-BR" sz="2400" b="1" dirty="0" smtClean="0">
                <a:effectLst>
                  <a:outerShdw blurRad="38100" dist="38100" dir="2700000" algn="tl">
                    <a:srgbClr val="C0C0C0"/>
                  </a:outerShdw>
                </a:effectLst>
              </a:rPr>
              <a:t>Níveis de Emergência (cont.)</a:t>
            </a:r>
            <a:endParaRPr lang="pt-BR" sz="2400" b="1" dirty="0">
              <a:effectLst>
                <a:outerShdw blurRad="38100" dist="38100" dir="2700000" algn="tl">
                  <a:srgbClr val="C0C0C0"/>
                </a:outerShdw>
              </a:effectLst>
            </a:endParaRPr>
          </a:p>
        </p:txBody>
      </p:sp>
      <p:sp>
        <p:nvSpPr>
          <p:cNvPr id="7" name="Rectangle 53"/>
          <p:cNvSpPr>
            <a:spLocks noChangeArrowheads="1"/>
          </p:cNvSpPr>
          <p:nvPr/>
        </p:nvSpPr>
        <p:spPr bwMode="auto">
          <a:xfrm>
            <a:off x="709612" y="852714"/>
            <a:ext cx="7832725" cy="519113"/>
          </a:xfrm>
          <a:prstGeom prst="rect">
            <a:avLst/>
          </a:prstGeom>
          <a:noFill/>
          <a:ln w="9525">
            <a:noFill/>
            <a:miter lim="800000"/>
            <a:headEnd/>
            <a:tailEnd/>
          </a:ln>
          <a:effectLst/>
        </p:spPr>
        <p:txBody>
          <a:bodyPr>
            <a:spAutoFit/>
          </a:bodyPr>
          <a:lstStyle/>
          <a:p>
            <a:pPr algn="ctr">
              <a:defRPr/>
            </a:pPr>
            <a:r>
              <a:rPr lang="pt-BR" sz="2800" b="1" dirty="0">
                <a:effectLst>
                  <a:outerShdw blurRad="38100" dist="38100" dir="2700000" algn="tl">
                    <a:srgbClr val="C0C0C0"/>
                  </a:outerShdw>
                </a:effectLst>
              </a:rPr>
              <a:t>Fluxograma de Notificação</a:t>
            </a:r>
          </a:p>
        </p:txBody>
      </p:sp>
      <p:sp>
        <p:nvSpPr>
          <p:cNvPr id="8" name="Rectangle 3"/>
          <p:cNvSpPr>
            <a:spLocks noChangeArrowheads="1"/>
          </p:cNvSpPr>
          <p:nvPr/>
        </p:nvSpPr>
        <p:spPr bwMode="auto">
          <a:xfrm>
            <a:off x="1692275" y="211364"/>
            <a:ext cx="5867400" cy="641350"/>
          </a:xfrm>
          <a:prstGeom prst="rect">
            <a:avLst/>
          </a:prstGeom>
          <a:noFill/>
          <a:ln w="9525">
            <a:noFill/>
            <a:miter lim="800000"/>
            <a:headEnd/>
            <a:tailEnd/>
          </a:ln>
          <a:effectLst/>
        </p:spPr>
        <p:txBody>
          <a:bodyPr wrap="square">
            <a:spAutoFit/>
          </a:bodyPr>
          <a:lstStyle/>
          <a:p>
            <a:pPr algn="ctr">
              <a:defRPr/>
            </a:pPr>
            <a:r>
              <a:rPr lang="pt-BR" sz="3600" b="1" dirty="0" smtClean="0">
                <a:solidFill>
                  <a:schemeClr val="tx2"/>
                </a:solidFill>
                <a:effectLst>
                  <a:outerShdw blurRad="38100" dist="38100" dir="2700000" algn="tl">
                    <a:srgbClr val="C0C0C0"/>
                  </a:outerShdw>
                </a:effectLst>
                <a:latin typeface="+mj-lt"/>
              </a:rPr>
              <a:t>Componentes de um PAE</a:t>
            </a:r>
            <a:endParaRPr lang="pt-BR" sz="3600" b="1" dirty="0">
              <a:solidFill>
                <a:schemeClr val="tx2"/>
              </a:solidFill>
              <a:effectLst>
                <a:outerShdw blurRad="38100" dist="38100" dir="2700000" algn="tl">
                  <a:srgbClr val="C0C0C0"/>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609600" y="1987550"/>
            <a:ext cx="7924800" cy="4114800"/>
          </a:xfrm>
          <a:prstGeom prst="rect">
            <a:avLst/>
          </a:prstGeom>
          <a:solidFill>
            <a:srgbClr val="FFFF99"/>
          </a:solidFill>
          <a:ln w="15875">
            <a:solidFill>
              <a:srgbClr val="000000"/>
            </a:solidFill>
            <a:miter lim="800000"/>
            <a:headEnd/>
            <a:tailEnd/>
          </a:ln>
        </p:spPr>
        <p:txBody>
          <a:bodyPr wrap="none" lIns="0" rIns="0"/>
          <a:lstStyle/>
          <a:p>
            <a:pPr marL="457200" indent="-457200" algn="ctr">
              <a:buFont typeface="Wingdings" pitchFamily="2" charset="2"/>
              <a:buNone/>
            </a:pPr>
            <a:r>
              <a:rPr lang="pt-BR" sz="2000" b="1" smtClean="0">
                <a:solidFill>
                  <a:srgbClr val="000000"/>
                </a:solidFill>
              </a:rPr>
              <a:t>POSSÍVEL PROBLEMA DE FALHA DA BARRAGEM</a:t>
            </a:r>
          </a:p>
          <a:p>
            <a:pPr marL="457200" indent="-457200" algn="ctr">
              <a:buFont typeface="Wingdings" pitchFamily="2" charset="2"/>
              <a:buNone/>
            </a:pPr>
            <a:r>
              <a:rPr lang="pt-BR" b="1" smtClean="0">
                <a:solidFill>
                  <a:srgbClr val="000000"/>
                </a:solidFill>
              </a:rPr>
              <a:t>Quadro de Notificação</a:t>
            </a:r>
            <a:endParaRPr lang="pt-BR" b="1">
              <a:solidFill>
                <a:srgbClr val="000000"/>
              </a:solidFill>
            </a:endParaRPr>
          </a:p>
        </p:txBody>
      </p:sp>
      <p:sp>
        <p:nvSpPr>
          <p:cNvPr id="25604" name="Text Box 4"/>
          <p:cNvSpPr txBox="1">
            <a:spLocks noChangeArrowheads="1"/>
          </p:cNvSpPr>
          <p:nvPr/>
        </p:nvSpPr>
        <p:spPr bwMode="auto">
          <a:xfrm>
            <a:off x="914400" y="2476500"/>
            <a:ext cx="2271776" cy="338554"/>
          </a:xfrm>
          <a:prstGeom prst="rect">
            <a:avLst/>
          </a:prstGeom>
          <a:noFill/>
          <a:ln w="9525">
            <a:solidFill>
              <a:srgbClr val="000000"/>
            </a:solidFill>
            <a:miter lim="800000"/>
            <a:headEnd/>
            <a:tailEnd/>
          </a:ln>
        </p:spPr>
        <p:txBody>
          <a:bodyPr wrap="none">
            <a:spAutoFit/>
          </a:bodyPr>
          <a:lstStyle/>
          <a:p>
            <a:pPr eaLnBrk="0" hangingPunct="0"/>
            <a:r>
              <a:rPr lang="pt-BR" sz="1600" b="1" smtClean="0">
                <a:solidFill>
                  <a:srgbClr val="000000"/>
                </a:solidFill>
              </a:rPr>
              <a:t>Gerente na Barragem</a:t>
            </a:r>
            <a:endParaRPr lang="pt-BR" sz="1600" b="1">
              <a:solidFill>
                <a:srgbClr val="000000"/>
              </a:solidFill>
            </a:endParaRPr>
          </a:p>
        </p:txBody>
      </p:sp>
      <p:sp>
        <p:nvSpPr>
          <p:cNvPr id="25605" name="Text Box 5"/>
          <p:cNvSpPr txBox="1">
            <a:spLocks noChangeArrowheads="1"/>
          </p:cNvSpPr>
          <p:nvPr/>
        </p:nvSpPr>
        <p:spPr bwMode="auto">
          <a:xfrm>
            <a:off x="1485900" y="3086100"/>
            <a:ext cx="1702710" cy="338554"/>
          </a:xfrm>
          <a:prstGeom prst="rect">
            <a:avLst/>
          </a:prstGeom>
          <a:noFill/>
          <a:ln w="9525">
            <a:solidFill>
              <a:srgbClr val="000000"/>
            </a:solidFill>
            <a:miter lim="800000"/>
            <a:headEnd/>
            <a:tailEnd/>
          </a:ln>
        </p:spPr>
        <p:txBody>
          <a:bodyPr wrap="none">
            <a:spAutoFit/>
          </a:bodyPr>
          <a:lstStyle/>
          <a:p>
            <a:pPr eaLnBrk="0" hangingPunct="0"/>
            <a:r>
              <a:rPr lang="pt-BR" sz="1600" smtClean="0">
                <a:solidFill>
                  <a:srgbClr val="000000"/>
                </a:solidFill>
              </a:rPr>
              <a:t>Gerente da Área</a:t>
            </a:r>
            <a:endParaRPr lang="pt-BR" sz="1600">
              <a:solidFill>
                <a:srgbClr val="000000"/>
              </a:solidFill>
            </a:endParaRPr>
          </a:p>
        </p:txBody>
      </p:sp>
      <p:sp>
        <p:nvSpPr>
          <p:cNvPr id="25606" name="Text Box 6"/>
          <p:cNvSpPr txBox="1">
            <a:spLocks noChangeArrowheads="1"/>
          </p:cNvSpPr>
          <p:nvPr/>
        </p:nvSpPr>
        <p:spPr bwMode="auto">
          <a:xfrm>
            <a:off x="1493838" y="3575050"/>
            <a:ext cx="2462212" cy="596900"/>
          </a:xfrm>
          <a:prstGeom prst="rect">
            <a:avLst/>
          </a:prstGeom>
          <a:noFill/>
          <a:ln w="9525">
            <a:solidFill>
              <a:srgbClr val="000000"/>
            </a:solidFill>
            <a:miter lim="800000"/>
            <a:headEnd/>
            <a:tailEnd/>
          </a:ln>
        </p:spPr>
        <p:txBody>
          <a:bodyPr wrap="none"/>
          <a:lstStyle/>
          <a:p>
            <a:pPr eaLnBrk="0" hangingPunct="0"/>
            <a:r>
              <a:rPr lang="pt-BR" sz="1600" smtClean="0">
                <a:solidFill>
                  <a:srgbClr val="000000"/>
                </a:solidFill>
              </a:rPr>
              <a:t>Oficial de Segurança</a:t>
            </a:r>
          </a:p>
          <a:p>
            <a:pPr eaLnBrk="0" hangingPunct="0"/>
            <a:r>
              <a:rPr lang="pt-BR" sz="1600" smtClean="0">
                <a:solidFill>
                  <a:srgbClr val="000000"/>
                </a:solidFill>
              </a:rPr>
              <a:t>na Barragem</a:t>
            </a:r>
            <a:endParaRPr lang="pt-BR" sz="1600">
              <a:solidFill>
                <a:srgbClr val="000000"/>
              </a:solidFill>
            </a:endParaRPr>
          </a:p>
        </p:txBody>
      </p:sp>
      <p:sp>
        <p:nvSpPr>
          <p:cNvPr id="25607" name="Text Box 7"/>
          <p:cNvSpPr txBox="1">
            <a:spLocks noChangeArrowheads="1"/>
          </p:cNvSpPr>
          <p:nvPr/>
        </p:nvSpPr>
        <p:spPr bwMode="auto">
          <a:xfrm>
            <a:off x="4591050" y="4171950"/>
            <a:ext cx="1223412" cy="338554"/>
          </a:xfrm>
          <a:prstGeom prst="rect">
            <a:avLst/>
          </a:prstGeom>
          <a:noFill/>
          <a:ln w="9525">
            <a:solidFill>
              <a:srgbClr val="000000"/>
            </a:solidFill>
            <a:miter lim="800000"/>
            <a:headEnd/>
            <a:tailEnd/>
          </a:ln>
        </p:spPr>
        <p:txBody>
          <a:bodyPr wrap="none">
            <a:spAutoFit/>
          </a:bodyPr>
          <a:lstStyle/>
          <a:p>
            <a:pPr eaLnBrk="0" hangingPunct="0"/>
            <a:r>
              <a:rPr lang="pt-BR" sz="1600" smtClean="0">
                <a:solidFill>
                  <a:srgbClr val="000000"/>
                </a:solidFill>
              </a:rPr>
              <a:t>Chefe, Ops</a:t>
            </a:r>
            <a:endParaRPr lang="pt-BR" sz="1600">
              <a:solidFill>
                <a:srgbClr val="000000"/>
              </a:solidFill>
            </a:endParaRPr>
          </a:p>
        </p:txBody>
      </p:sp>
      <p:sp>
        <p:nvSpPr>
          <p:cNvPr id="25608" name="Text Box 8"/>
          <p:cNvSpPr txBox="1">
            <a:spLocks noChangeArrowheads="1"/>
          </p:cNvSpPr>
          <p:nvPr/>
        </p:nvSpPr>
        <p:spPr bwMode="auto">
          <a:xfrm>
            <a:off x="4600575" y="3638550"/>
            <a:ext cx="1593193" cy="338554"/>
          </a:xfrm>
          <a:prstGeom prst="rect">
            <a:avLst/>
          </a:prstGeom>
          <a:noFill/>
          <a:ln w="9525">
            <a:solidFill>
              <a:srgbClr val="000000"/>
            </a:solidFill>
            <a:miter lim="800000"/>
            <a:headEnd/>
            <a:tailEnd/>
          </a:ln>
        </p:spPr>
        <p:txBody>
          <a:bodyPr wrap="none">
            <a:spAutoFit/>
          </a:bodyPr>
          <a:lstStyle/>
          <a:p>
            <a:pPr eaLnBrk="0" hangingPunct="0"/>
            <a:r>
              <a:rPr lang="pt-BR" sz="1600" dirty="0" smtClean="0">
                <a:solidFill>
                  <a:srgbClr val="000000"/>
                </a:solidFill>
              </a:rPr>
              <a:t>Vice Chefe, EC</a:t>
            </a:r>
            <a:endParaRPr lang="pt-BR" sz="1600" dirty="0">
              <a:solidFill>
                <a:srgbClr val="000000"/>
              </a:solidFill>
            </a:endParaRPr>
          </a:p>
        </p:txBody>
      </p:sp>
      <p:sp>
        <p:nvSpPr>
          <p:cNvPr id="25609" name="Text Box 9"/>
          <p:cNvSpPr txBox="1">
            <a:spLocks noChangeArrowheads="1"/>
          </p:cNvSpPr>
          <p:nvPr/>
        </p:nvSpPr>
        <p:spPr bwMode="auto">
          <a:xfrm>
            <a:off x="4605338" y="4705350"/>
            <a:ext cx="1106393" cy="338554"/>
          </a:xfrm>
          <a:prstGeom prst="rect">
            <a:avLst/>
          </a:prstGeom>
          <a:noFill/>
          <a:ln w="9525">
            <a:solidFill>
              <a:srgbClr val="000000"/>
            </a:solidFill>
            <a:miter lim="800000"/>
            <a:headEnd/>
            <a:tailEnd/>
          </a:ln>
        </p:spPr>
        <p:txBody>
          <a:bodyPr wrap="none">
            <a:spAutoFit/>
          </a:bodyPr>
          <a:lstStyle/>
          <a:p>
            <a:pPr eaLnBrk="0" hangingPunct="0"/>
            <a:r>
              <a:rPr lang="en-US" sz="1600" dirty="0">
                <a:solidFill>
                  <a:srgbClr val="000000"/>
                </a:solidFill>
              </a:rPr>
              <a:t>DE </a:t>
            </a:r>
            <a:r>
              <a:rPr lang="en-US" sz="1600" dirty="0" err="1" smtClean="0">
                <a:solidFill>
                  <a:srgbClr val="000000"/>
                </a:solidFill>
              </a:rPr>
              <a:t>ou</a:t>
            </a:r>
            <a:r>
              <a:rPr lang="en-US" sz="1600" dirty="0" smtClean="0">
                <a:solidFill>
                  <a:srgbClr val="000000"/>
                </a:solidFill>
              </a:rPr>
              <a:t> </a:t>
            </a:r>
            <a:r>
              <a:rPr lang="en-US" sz="1600" dirty="0">
                <a:solidFill>
                  <a:srgbClr val="000000"/>
                </a:solidFill>
              </a:rPr>
              <a:t>DD</a:t>
            </a:r>
          </a:p>
        </p:txBody>
      </p:sp>
      <p:sp>
        <p:nvSpPr>
          <p:cNvPr id="25610" name="Text Box 10"/>
          <p:cNvSpPr txBox="1">
            <a:spLocks noChangeArrowheads="1"/>
          </p:cNvSpPr>
          <p:nvPr/>
        </p:nvSpPr>
        <p:spPr bwMode="auto">
          <a:xfrm>
            <a:off x="4591050" y="5232400"/>
            <a:ext cx="1141659" cy="338554"/>
          </a:xfrm>
          <a:prstGeom prst="rect">
            <a:avLst/>
          </a:prstGeom>
          <a:noFill/>
          <a:ln w="9525">
            <a:solidFill>
              <a:srgbClr val="000000"/>
            </a:solidFill>
            <a:miter lim="800000"/>
            <a:headEnd/>
            <a:tailEnd/>
          </a:ln>
        </p:spPr>
        <p:txBody>
          <a:bodyPr wrap="none">
            <a:spAutoFit/>
          </a:bodyPr>
          <a:lstStyle/>
          <a:p>
            <a:pPr eaLnBrk="0" hangingPunct="0"/>
            <a:r>
              <a:rPr lang="en-US" sz="1600">
                <a:solidFill>
                  <a:srgbClr val="000000"/>
                </a:solidFill>
              </a:rPr>
              <a:t>MSC DSO</a:t>
            </a:r>
          </a:p>
        </p:txBody>
      </p:sp>
      <p:sp>
        <p:nvSpPr>
          <p:cNvPr id="25611" name="Line 11"/>
          <p:cNvSpPr>
            <a:spLocks noChangeShapeType="1"/>
          </p:cNvSpPr>
          <p:nvPr/>
        </p:nvSpPr>
        <p:spPr bwMode="auto">
          <a:xfrm>
            <a:off x="1143000" y="2895600"/>
            <a:ext cx="0" cy="819150"/>
          </a:xfrm>
          <a:prstGeom prst="line">
            <a:avLst/>
          </a:prstGeom>
          <a:noFill/>
          <a:ln w="12700">
            <a:solidFill>
              <a:srgbClr val="000000"/>
            </a:solidFill>
            <a:round/>
            <a:headEnd/>
            <a:tailEnd/>
          </a:ln>
        </p:spPr>
        <p:txBody>
          <a:bodyPr/>
          <a:lstStyle/>
          <a:p>
            <a:endParaRPr lang="en-US"/>
          </a:p>
        </p:txBody>
      </p:sp>
      <p:sp>
        <p:nvSpPr>
          <p:cNvPr id="25612" name="Line 12"/>
          <p:cNvSpPr>
            <a:spLocks noChangeShapeType="1"/>
          </p:cNvSpPr>
          <p:nvPr/>
        </p:nvSpPr>
        <p:spPr bwMode="auto">
          <a:xfrm>
            <a:off x="4343400" y="4362450"/>
            <a:ext cx="209550" cy="0"/>
          </a:xfrm>
          <a:prstGeom prst="line">
            <a:avLst/>
          </a:prstGeom>
          <a:noFill/>
          <a:ln w="12700">
            <a:solidFill>
              <a:srgbClr val="000000"/>
            </a:solidFill>
            <a:round/>
            <a:headEnd/>
            <a:tailEnd type="arrow" w="lg" len="sm"/>
          </a:ln>
        </p:spPr>
        <p:txBody>
          <a:bodyPr/>
          <a:lstStyle/>
          <a:p>
            <a:endParaRPr lang="en-US"/>
          </a:p>
        </p:txBody>
      </p:sp>
      <p:sp>
        <p:nvSpPr>
          <p:cNvPr id="25613" name="Line 13"/>
          <p:cNvSpPr>
            <a:spLocks noChangeShapeType="1"/>
          </p:cNvSpPr>
          <p:nvPr/>
        </p:nvSpPr>
        <p:spPr bwMode="auto">
          <a:xfrm>
            <a:off x="1143000" y="3714750"/>
            <a:ext cx="304800" cy="0"/>
          </a:xfrm>
          <a:prstGeom prst="line">
            <a:avLst/>
          </a:prstGeom>
          <a:noFill/>
          <a:ln w="12700">
            <a:solidFill>
              <a:srgbClr val="000000"/>
            </a:solidFill>
            <a:round/>
            <a:headEnd/>
            <a:tailEnd type="arrow" w="lg" len="sm"/>
          </a:ln>
        </p:spPr>
        <p:txBody>
          <a:bodyPr/>
          <a:lstStyle/>
          <a:p>
            <a:endParaRPr lang="en-US"/>
          </a:p>
        </p:txBody>
      </p:sp>
      <p:sp>
        <p:nvSpPr>
          <p:cNvPr id="25614" name="Line 14"/>
          <p:cNvSpPr>
            <a:spLocks noChangeShapeType="1"/>
          </p:cNvSpPr>
          <p:nvPr/>
        </p:nvSpPr>
        <p:spPr bwMode="auto">
          <a:xfrm>
            <a:off x="1143000" y="3257550"/>
            <a:ext cx="304800" cy="0"/>
          </a:xfrm>
          <a:prstGeom prst="line">
            <a:avLst/>
          </a:prstGeom>
          <a:noFill/>
          <a:ln w="12700">
            <a:solidFill>
              <a:srgbClr val="000000"/>
            </a:solidFill>
            <a:round/>
            <a:headEnd/>
            <a:tailEnd type="arrow" w="lg" len="sm"/>
          </a:ln>
        </p:spPr>
        <p:txBody>
          <a:bodyPr/>
          <a:lstStyle/>
          <a:p>
            <a:endParaRPr lang="en-US"/>
          </a:p>
        </p:txBody>
      </p:sp>
      <p:sp>
        <p:nvSpPr>
          <p:cNvPr id="25615" name="Line 15"/>
          <p:cNvSpPr>
            <a:spLocks noChangeShapeType="1"/>
          </p:cNvSpPr>
          <p:nvPr/>
        </p:nvSpPr>
        <p:spPr bwMode="auto">
          <a:xfrm>
            <a:off x="6629400" y="3943350"/>
            <a:ext cx="304800" cy="0"/>
          </a:xfrm>
          <a:prstGeom prst="line">
            <a:avLst/>
          </a:prstGeom>
          <a:noFill/>
          <a:ln w="12700">
            <a:solidFill>
              <a:srgbClr val="000000"/>
            </a:solidFill>
            <a:round/>
            <a:headEnd/>
            <a:tailEnd type="arrow" w="lg" len="sm"/>
          </a:ln>
        </p:spPr>
        <p:txBody>
          <a:bodyPr/>
          <a:lstStyle/>
          <a:p>
            <a:endParaRPr lang="en-US"/>
          </a:p>
        </p:txBody>
      </p:sp>
      <p:sp>
        <p:nvSpPr>
          <p:cNvPr id="25616" name="Text Box 16"/>
          <p:cNvSpPr txBox="1">
            <a:spLocks noChangeArrowheads="1"/>
          </p:cNvSpPr>
          <p:nvPr/>
        </p:nvSpPr>
        <p:spPr bwMode="auto">
          <a:xfrm>
            <a:off x="4625975" y="3079750"/>
            <a:ext cx="1061509" cy="338554"/>
          </a:xfrm>
          <a:prstGeom prst="rect">
            <a:avLst/>
          </a:prstGeom>
          <a:noFill/>
          <a:ln w="9525">
            <a:solidFill>
              <a:srgbClr val="000000"/>
            </a:solidFill>
            <a:miter lim="800000"/>
            <a:headEnd/>
            <a:tailEnd/>
          </a:ln>
        </p:spPr>
        <p:txBody>
          <a:bodyPr wrap="none">
            <a:spAutoFit/>
          </a:bodyPr>
          <a:lstStyle/>
          <a:p>
            <a:pPr eaLnBrk="0" hangingPunct="0"/>
            <a:r>
              <a:rPr lang="pt-BR" sz="1600" smtClean="0">
                <a:solidFill>
                  <a:srgbClr val="000000"/>
                </a:solidFill>
              </a:rPr>
              <a:t>Prontidão</a:t>
            </a:r>
            <a:endParaRPr lang="pt-BR" sz="1600">
              <a:solidFill>
                <a:srgbClr val="000000"/>
              </a:solidFill>
            </a:endParaRPr>
          </a:p>
        </p:txBody>
      </p:sp>
      <p:sp>
        <p:nvSpPr>
          <p:cNvPr id="25617" name="Line 17"/>
          <p:cNvSpPr>
            <a:spLocks noChangeShapeType="1"/>
          </p:cNvSpPr>
          <p:nvPr/>
        </p:nvSpPr>
        <p:spPr bwMode="auto">
          <a:xfrm>
            <a:off x="5969000" y="4476750"/>
            <a:ext cx="304800" cy="0"/>
          </a:xfrm>
          <a:prstGeom prst="line">
            <a:avLst/>
          </a:prstGeom>
          <a:noFill/>
          <a:ln w="12700">
            <a:solidFill>
              <a:srgbClr val="000000"/>
            </a:solidFill>
            <a:round/>
            <a:headEnd/>
            <a:tailEnd type="arrow" w="lg" len="sm"/>
          </a:ln>
        </p:spPr>
        <p:txBody>
          <a:bodyPr/>
          <a:lstStyle/>
          <a:p>
            <a:endParaRPr lang="en-US"/>
          </a:p>
        </p:txBody>
      </p:sp>
      <p:sp>
        <p:nvSpPr>
          <p:cNvPr id="25618" name="Line 18"/>
          <p:cNvSpPr>
            <a:spLocks noChangeShapeType="1"/>
          </p:cNvSpPr>
          <p:nvPr/>
        </p:nvSpPr>
        <p:spPr bwMode="auto">
          <a:xfrm>
            <a:off x="6629400" y="3714750"/>
            <a:ext cx="304800" cy="0"/>
          </a:xfrm>
          <a:prstGeom prst="line">
            <a:avLst/>
          </a:prstGeom>
          <a:noFill/>
          <a:ln w="12700">
            <a:solidFill>
              <a:srgbClr val="000000"/>
            </a:solidFill>
            <a:round/>
            <a:headEnd/>
            <a:tailEnd type="arrow" w="lg" len="sm"/>
          </a:ln>
        </p:spPr>
        <p:txBody>
          <a:bodyPr/>
          <a:lstStyle/>
          <a:p>
            <a:endParaRPr lang="en-US"/>
          </a:p>
        </p:txBody>
      </p:sp>
      <p:sp>
        <p:nvSpPr>
          <p:cNvPr id="25619" name="Line 19"/>
          <p:cNvSpPr>
            <a:spLocks noChangeShapeType="1"/>
          </p:cNvSpPr>
          <p:nvPr/>
        </p:nvSpPr>
        <p:spPr bwMode="auto">
          <a:xfrm>
            <a:off x="6629400" y="3829050"/>
            <a:ext cx="304800" cy="0"/>
          </a:xfrm>
          <a:prstGeom prst="line">
            <a:avLst/>
          </a:prstGeom>
          <a:noFill/>
          <a:ln w="12700">
            <a:solidFill>
              <a:srgbClr val="000000"/>
            </a:solidFill>
            <a:round/>
            <a:headEnd/>
            <a:tailEnd type="arrow" w="lg" len="sm"/>
          </a:ln>
        </p:spPr>
        <p:txBody>
          <a:bodyPr/>
          <a:lstStyle/>
          <a:p>
            <a:endParaRPr lang="en-US"/>
          </a:p>
        </p:txBody>
      </p:sp>
      <p:sp>
        <p:nvSpPr>
          <p:cNvPr id="25620" name="Line 20"/>
          <p:cNvSpPr>
            <a:spLocks noChangeShapeType="1"/>
          </p:cNvSpPr>
          <p:nvPr/>
        </p:nvSpPr>
        <p:spPr bwMode="auto">
          <a:xfrm>
            <a:off x="6038850" y="3257550"/>
            <a:ext cx="304800" cy="0"/>
          </a:xfrm>
          <a:prstGeom prst="line">
            <a:avLst/>
          </a:prstGeom>
          <a:noFill/>
          <a:ln w="12700">
            <a:solidFill>
              <a:srgbClr val="000000"/>
            </a:solidFill>
            <a:round/>
            <a:headEnd/>
            <a:tailEnd type="arrow" w="lg" len="sm"/>
          </a:ln>
        </p:spPr>
        <p:txBody>
          <a:bodyPr/>
          <a:lstStyle/>
          <a:p>
            <a:endParaRPr lang="en-US"/>
          </a:p>
        </p:txBody>
      </p:sp>
      <p:sp>
        <p:nvSpPr>
          <p:cNvPr id="25621" name="Line 21"/>
          <p:cNvSpPr>
            <a:spLocks noChangeShapeType="1"/>
          </p:cNvSpPr>
          <p:nvPr/>
        </p:nvSpPr>
        <p:spPr bwMode="auto">
          <a:xfrm>
            <a:off x="5969000" y="4286250"/>
            <a:ext cx="304800" cy="0"/>
          </a:xfrm>
          <a:prstGeom prst="line">
            <a:avLst/>
          </a:prstGeom>
          <a:noFill/>
          <a:ln w="12700">
            <a:solidFill>
              <a:srgbClr val="000000"/>
            </a:solidFill>
            <a:round/>
            <a:headEnd/>
            <a:tailEnd type="arrow" w="lg" len="sm"/>
          </a:ln>
        </p:spPr>
        <p:txBody>
          <a:bodyPr/>
          <a:lstStyle/>
          <a:p>
            <a:endParaRPr lang="en-US"/>
          </a:p>
        </p:txBody>
      </p:sp>
      <p:sp>
        <p:nvSpPr>
          <p:cNvPr id="25622" name="Line 22"/>
          <p:cNvSpPr>
            <a:spLocks noChangeShapeType="1"/>
          </p:cNvSpPr>
          <p:nvPr/>
        </p:nvSpPr>
        <p:spPr bwMode="auto">
          <a:xfrm>
            <a:off x="3186176" y="3255377"/>
            <a:ext cx="1404874" cy="2173"/>
          </a:xfrm>
          <a:prstGeom prst="line">
            <a:avLst/>
          </a:prstGeom>
          <a:noFill/>
          <a:ln w="12700">
            <a:solidFill>
              <a:srgbClr val="000000"/>
            </a:solidFill>
            <a:round/>
            <a:headEnd/>
            <a:tailEnd type="arrow" w="lg" len="sm"/>
          </a:ln>
        </p:spPr>
        <p:txBody>
          <a:bodyPr/>
          <a:lstStyle/>
          <a:p>
            <a:endParaRPr lang="en-US"/>
          </a:p>
        </p:txBody>
      </p:sp>
      <p:sp>
        <p:nvSpPr>
          <p:cNvPr id="25623" name="Line 23"/>
          <p:cNvSpPr>
            <a:spLocks noChangeShapeType="1"/>
          </p:cNvSpPr>
          <p:nvPr/>
        </p:nvSpPr>
        <p:spPr bwMode="auto">
          <a:xfrm flipV="1">
            <a:off x="3962400" y="3790950"/>
            <a:ext cx="609600" cy="0"/>
          </a:xfrm>
          <a:prstGeom prst="line">
            <a:avLst/>
          </a:prstGeom>
          <a:noFill/>
          <a:ln w="12700">
            <a:solidFill>
              <a:srgbClr val="000000"/>
            </a:solidFill>
            <a:round/>
            <a:headEnd/>
            <a:tailEnd type="arrow" w="lg" len="sm"/>
          </a:ln>
        </p:spPr>
        <p:txBody>
          <a:bodyPr/>
          <a:lstStyle/>
          <a:p>
            <a:endParaRPr lang="en-US"/>
          </a:p>
        </p:txBody>
      </p:sp>
      <p:sp>
        <p:nvSpPr>
          <p:cNvPr id="25624" name="Text Box 24"/>
          <p:cNvSpPr txBox="1">
            <a:spLocks noChangeArrowheads="1"/>
          </p:cNvSpPr>
          <p:nvPr/>
        </p:nvSpPr>
        <p:spPr bwMode="auto">
          <a:xfrm>
            <a:off x="7086600" y="3524250"/>
            <a:ext cx="705642" cy="338554"/>
          </a:xfrm>
          <a:prstGeom prst="rect">
            <a:avLst/>
          </a:prstGeom>
          <a:noFill/>
          <a:ln w="6350">
            <a:solidFill>
              <a:srgbClr val="000000"/>
            </a:solidFill>
            <a:prstDash val="dash"/>
            <a:miter lim="800000"/>
            <a:headEnd/>
            <a:tailEnd/>
          </a:ln>
        </p:spPr>
        <p:txBody>
          <a:bodyPr wrap="none">
            <a:spAutoFit/>
          </a:bodyPr>
          <a:lstStyle/>
          <a:p>
            <a:pPr eaLnBrk="0" hangingPunct="0"/>
            <a:r>
              <a:rPr lang="pt-BR" sz="1600" smtClean="0">
                <a:solidFill>
                  <a:srgbClr val="000000"/>
                </a:solidFill>
              </a:rPr>
              <a:t>Filiais</a:t>
            </a:r>
            <a:endParaRPr lang="pt-BR" sz="1600">
              <a:solidFill>
                <a:srgbClr val="000000"/>
              </a:solidFill>
            </a:endParaRPr>
          </a:p>
        </p:txBody>
      </p:sp>
      <p:sp>
        <p:nvSpPr>
          <p:cNvPr id="25625" name="Text Box 25"/>
          <p:cNvSpPr txBox="1">
            <a:spLocks noChangeArrowheads="1"/>
          </p:cNvSpPr>
          <p:nvPr/>
        </p:nvSpPr>
        <p:spPr bwMode="auto">
          <a:xfrm>
            <a:off x="7086600" y="4027488"/>
            <a:ext cx="867545" cy="338554"/>
          </a:xfrm>
          <a:prstGeom prst="rect">
            <a:avLst/>
          </a:prstGeom>
          <a:noFill/>
          <a:ln w="6350">
            <a:solidFill>
              <a:srgbClr val="000000"/>
            </a:solidFill>
            <a:prstDash val="dash"/>
            <a:miter lim="800000"/>
            <a:headEnd/>
            <a:tailEnd/>
          </a:ln>
        </p:spPr>
        <p:txBody>
          <a:bodyPr wrap="none">
            <a:spAutoFit/>
          </a:bodyPr>
          <a:lstStyle/>
          <a:p>
            <a:pPr eaLnBrk="0" hangingPunct="0"/>
            <a:r>
              <a:rPr lang="pt-BR" sz="1600" smtClean="0">
                <a:solidFill>
                  <a:srgbClr val="000000"/>
                </a:solidFill>
              </a:rPr>
              <a:t>Seções</a:t>
            </a:r>
            <a:endParaRPr lang="pt-BR" sz="1600">
              <a:solidFill>
                <a:srgbClr val="000000"/>
              </a:solidFill>
            </a:endParaRPr>
          </a:p>
        </p:txBody>
      </p:sp>
      <p:sp>
        <p:nvSpPr>
          <p:cNvPr id="25626" name="Text Box 26"/>
          <p:cNvSpPr txBox="1">
            <a:spLocks noChangeArrowheads="1"/>
          </p:cNvSpPr>
          <p:nvPr/>
        </p:nvSpPr>
        <p:spPr bwMode="auto">
          <a:xfrm>
            <a:off x="7086600" y="3028950"/>
            <a:ext cx="1026243" cy="338554"/>
          </a:xfrm>
          <a:prstGeom prst="rect">
            <a:avLst/>
          </a:prstGeom>
          <a:noFill/>
          <a:ln w="6350">
            <a:solidFill>
              <a:srgbClr val="000000"/>
            </a:solidFill>
            <a:prstDash val="dash"/>
            <a:miter lim="800000"/>
            <a:headEnd/>
            <a:tailEnd/>
          </a:ln>
        </p:spPr>
        <p:txBody>
          <a:bodyPr wrap="none">
            <a:spAutoFit/>
          </a:bodyPr>
          <a:lstStyle/>
          <a:p>
            <a:pPr eaLnBrk="0" hangingPunct="0"/>
            <a:r>
              <a:rPr lang="pt-BR" sz="1600" smtClean="0">
                <a:solidFill>
                  <a:srgbClr val="000000"/>
                </a:solidFill>
              </a:rPr>
              <a:t>Agências</a:t>
            </a:r>
            <a:endParaRPr lang="pt-BR" sz="1600">
              <a:solidFill>
                <a:srgbClr val="000000"/>
              </a:solidFill>
            </a:endParaRPr>
          </a:p>
        </p:txBody>
      </p:sp>
      <p:sp>
        <p:nvSpPr>
          <p:cNvPr id="25627" name="Text Box 27"/>
          <p:cNvSpPr txBox="1">
            <a:spLocks noChangeArrowheads="1"/>
          </p:cNvSpPr>
          <p:nvPr/>
        </p:nvSpPr>
        <p:spPr bwMode="auto">
          <a:xfrm>
            <a:off x="7086600" y="4552950"/>
            <a:ext cx="602216" cy="338554"/>
          </a:xfrm>
          <a:prstGeom prst="rect">
            <a:avLst/>
          </a:prstGeom>
          <a:noFill/>
          <a:ln w="6350">
            <a:solidFill>
              <a:srgbClr val="000000"/>
            </a:solidFill>
            <a:prstDash val="dash"/>
            <a:miter lim="800000"/>
            <a:headEnd/>
            <a:tailEnd/>
          </a:ln>
        </p:spPr>
        <p:txBody>
          <a:bodyPr wrap="none">
            <a:spAutoFit/>
          </a:bodyPr>
          <a:lstStyle/>
          <a:p>
            <a:pPr eaLnBrk="0" hangingPunct="0"/>
            <a:r>
              <a:rPr lang="en-US" sz="1600">
                <a:solidFill>
                  <a:srgbClr val="000000"/>
                </a:solidFill>
              </a:rPr>
              <a:t>PAO</a:t>
            </a:r>
          </a:p>
        </p:txBody>
      </p:sp>
      <p:sp>
        <p:nvSpPr>
          <p:cNvPr id="25628" name="Line 28"/>
          <p:cNvSpPr>
            <a:spLocks noChangeShapeType="1"/>
          </p:cNvSpPr>
          <p:nvPr/>
        </p:nvSpPr>
        <p:spPr bwMode="auto">
          <a:xfrm>
            <a:off x="4343400" y="3810000"/>
            <a:ext cx="0" cy="1676400"/>
          </a:xfrm>
          <a:prstGeom prst="line">
            <a:avLst/>
          </a:prstGeom>
          <a:noFill/>
          <a:ln w="9525">
            <a:solidFill>
              <a:srgbClr val="000000"/>
            </a:solidFill>
            <a:round/>
            <a:headEnd/>
            <a:tailEnd/>
          </a:ln>
        </p:spPr>
        <p:txBody>
          <a:bodyPr/>
          <a:lstStyle/>
          <a:p>
            <a:endParaRPr lang="en-US"/>
          </a:p>
        </p:txBody>
      </p:sp>
      <p:sp>
        <p:nvSpPr>
          <p:cNvPr id="25629" name="Line 29"/>
          <p:cNvSpPr>
            <a:spLocks noChangeShapeType="1"/>
          </p:cNvSpPr>
          <p:nvPr/>
        </p:nvSpPr>
        <p:spPr bwMode="auto">
          <a:xfrm>
            <a:off x="4343400" y="4876800"/>
            <a:ext cx="209550" cy="0"/>
          </a:xfrm>
          <a:prstGeom prst="line">
            <a:avLst/>
          </a:prstGeom>
          <a:noFill/>
          <a:ln w="12700">
            <a:solidFill>
              <a:srgbClr val="000000"/>
            </a:solidFill>
            <a:round/>
            <a:headEnd/>
            <a:tailEnd type="arrow" w="lg" len="sm"/>
          </a:ln>
        </p:spPr>
        <p:txBody>
          <a:bodyPr/>
          <a:lstStyle/>
          <a:p>
            <a:endParaRPr lang="en-US"/>
          </a:p>
        </p:txBody>
      </p:sp>
      <p:sp>
        <p:nvSpPr>
          <p:cNvPr id="25630" name="Line 30"/>
          <p:cNvSpPr>
            <a:spLocks noChangeShapeType="1"/>
          </p:cNvSpPr>
          <p:nvPr/>
        </p:nvSpPr>
        <p:spPr bwMode="auto">
          <a:xfrm>
            <a:off x="4343400" y="5486400"/>
            <a:ext cx="209550" cy="0"/>
          </a:xfrm>
          <a:prstGeom prst="line">
            <a:avLst/>
          </a:prstGeom>
          <a:noFill/>
          <a:ln w="12700">
            <a:solidFill>
              <a:srgbClr val="000000"/>
            </a:solidFill>
            <a:round/>
            <a:headEnd/>
            <a:tailEnd type="arrow" w="lg" len="sm"/>
          </a:ln>
        </p:spPr>
        <p:txBody>
          <a:bodyPr/>
          <a:lstStyle/>
          <a:p>
            <a:endParaRPr lang="en-US"/>
          </a:p>
        </p:txBody>
      </p:sp>
      <p:sp>
        <p:nvSpPr>
          <p:cNvPr id="33" name="Text Box 2"/>
          <p:cNvSpPr txBox="1">
            <a:spLocks noChangeArrowheads="1"/>
          </p:cNvSpPr>
          <p:nvPr/>
        </p:nvSpPr>
        <p:spPr bwMode="auto">
          <a:xfrm>
            <a:off x="2416175" y="1371827"/>
            <a:ext cx="4419600" cy="457200"/>
          </a:xfrm>
          <a:prstGeom prst="rect">
            <a:avLst/>
          </a:prstGeom>
          <a:noFill/>
          <a:ln w="9525">
            <a:noFill/>
            <a:miter lim="800000"/>
            <a:headEnd/>
            <a:tailEnd/>
          </a:ln>
          <a:effectLst/>
        </p:spPr>
        <p:txBody>
          <a:bodyPr>
            <a:spAutoFit/>
          </a:bodyPr>
          <a:lstStyle/>
          <a:p>
            <a:pPr marL="457200" indent="-457200" algn="ctr">
              <a:buFont typeface="Wingdings" pitchFamily="2" charset="2"/>
              <a:buNone/>
              <a:defRPr/>
            </a:pPr>
            <a:r>
              <a:rPr lang="pt-BR" sz="2400" b="1" dirty="0" smtClean="0">
                <a:effectLst>
                  <a:outerShdw blurRad="38100" dist="38100" dir="2700000" algn="tl">
                    <a:srgbClr val="C0C0C0"/>
                  </a:outerShdw>
                </a:effectLst>
              </a:rPr>
              <a:t>Contatos e Sequência:</a:t>
            </a:r>
            <a:endParaRPr lang="pt-BR" sz="2400" b="1" dirty="0">
              <a:effectLst>
                <a:outerShdw blurRad="38100" dist="38100" dir="2700000" algn="tl">
                  <a:srgbClr val="C0C0C0"/>
                </a:outerShdw>
              </a:effectLst>
            </a:endParaRPr>
          </a:p>
        </p:txBody>
      </p:sp>
      <p:sp>
        <p:nvSpPr>
          <p:cNvPr id="34" name="Rectangle 53"/>
          <p:cNvSpPr>
            <a:spLocks noChangeArrowheads="1"/>
          </p:cNvSpPr>
          <p:nvPr/>
        </p:nvSpPr>
        <p:spPr bwMode="auto">
          <a:xfrm>
            <a:off x="709612" y="852714"/>
            <a:ext cx="7832725" cy="519113"/>
          </a:xfrm>
          <a:prstGeom prst="rect">
            <a:avLst/>
          </a:prstGeom>
          <a:noFill/>
          <a:ln w="9525">
            <a:noFill/>
            <a:miter lim="800000"/>
            <a:headEnd/>
            <a:tailEnd/>
          </a:ln>
          <a:effectLst/>
        </p:spPr>
        <p:txBody>
          <a:bodyPr>
            <a:spAutoFit/>
          </a:bodyPr>
          <a:lstStyle/>
          <a:p>
            <a:pPr algn="ctr">
              <a:defRPr/>
            </a:pPr>
            <a:r>
              <a:rPr lang="pt-BR" sz="2800" b="1" dirty="0">
                <a:effectLst>
                  <a:outerShdw blurRad="38100" dist="38100" dir="2700000" algn="tl">
                    <a:srgbClr val="C0C0C0"/>
                  </a:outerShdw>
                </a:effectLst>
              </a:rPr>
              <a:t>Fluxograma de Notificação</a:t>
            </a:r>
          </a:p>
        </p:txBody>
      </p:sp>
      <p:sp>
        <p:nvSpPr>
          <p:cNvPr id="35" name="Rectangle 3"/>
          <p:cNvSpPr>
            <a:spLocks noChangeArrowheads="1"/>
          </p:cNvSpPr>
          <p:nvPr/>
        </p:nvSpPr>
        <p:spPr bwMode="auto">
          <a:xfrm>
            <a:off x="1692275" y="211364"/>
            <a:ext cx="5867400" cy="641350"/>
          </a:xfrm>
          <a:prstGeom prst="rect">
            <a:avLst/>
          </a:prstGeom>
          <a:noFill/>
          <a:ln w="9525">
            <a:noFill/>
            <a:miter lim="800000"/>
            <a:headEnd/>
            <a:tailEnd/>
          </a:ln>
          <a:effectLst/>
        </p:spPr>
        <p:txBody>
          <a:bodyPr wrap="square">
            <a:spAutoFit/>
          </a:bodyPr>
          <a:lstStyle/>
          <a:p>
            <a:pPr algn="ctr">
              <a:defRPr/>
            </a:pPr>
            <a:r>
              <a:rPr lang="pt-BR" sz="3600" b="1" dirty="0" smtClean="0">
                <a:solidFill>
                  <a:schemeClr val="tx2"/>
                </a:solidFill>
                <a:effectLst>
                  <a:outerShdw blurRad="38100" dist="38100" dir="2700000" algn="tl">
                    <a:srgbClr val="C0C0C0"/>
                  </a:outerShdw>
                </a:effectLst>
                <a:latin typeface="+mj-lt"/>
              </a:rPr>
              <a:t>Componentes de um PAE</a:t>
            </a:r>
            <a:endParaRPr lang="pt-BR" sz="3600" b="1" dirty="0">
              <a:solidFill>
                <a:schemeClr val="tx2"/>
              </a:solidFill>
              <a:effectLst>
                <a:outerShdw blurRad="38100" dist="38100" dir="2700000" algn="tl">
                  <a:srgbClr val="C0C0C0"/>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143001" y="457200"/>
            <a:ext cx="6172200" cy="2123658"/>
          </a:xfrm>
          <a:prstGeom prst="rect">
            <a:avLst/>
          </a:prstGeom>
          <a:noFill/>
          <a:ln w="9525">
            <a:noFill/>
            <a:miter lim="800000"/>
            <a:headEnd/>
            <a:tailEnd/>
          </a:ln>
        </p:spPr>
        <p:txBody>
          <a:bodyPr wrap="square">
            <a:normAutofit/>
          </a:bodyPr>
          <a:lstStyle/>
          <a:p>
            <a:pPr eaLnBrk="0" hangingPunct="0"/>
            <a:r>
              <a:rPr lang="pt-BR" sz="4400" dirty="0" smtClean="0">
                <a:latin typeface="Copperplate Gothic Bold" pitchFamily="34" charset="0"/>
              </a:rPr>
              <a:t>Planejamento e Respostas para Emergências</a:t>
            </a:r>
          </a:p>
          <a:p>
            <a:pPr eaLnBrk="0" hangingPunct="0"/>
            <a:endParaRPr lang="pt-BR" sz="4400" dirty="0" smtClean="0">
              <a:latin typeface="Copperplate Gothic Bold" pitchFamily="34" charset="0"/>
            </a:endParaRPr>
          </a:p>
        </p:txBody>
      </p:sp>
      <p:sp>
        <p:nvSpPr>
          <p:cNvPr id="12291" name="Text Box 3"/>
          <p:cNvSpPr txBox="1">
            <a:spLocks noChangeArrowheads="1"/>
          </p:cNvSpPr>
          <p:nvPr/>
        </p:nvSpPr>
        <p:spPr bwMode="auto">
          <a:xfrm>
            <a:off x="1143001" y="2710996"/>
            <a:ext cx="6438900" cy="3200400"/>
          </a:xfrm>
          <a:prstGeom prst="rect">
            <a:avLst/>
          </a:prstGeom>
          <a:noFill/>
          <a:ln w="9525">
            <a:noFill/>
            <a:miter lim="800000"/>
            <a:headEnd/>
            <a:tailEnd/>
          </a:ln>
          <a:effectLst/>
        </p:spPr>
        <p:txBody>
          <a:bodyPr>
            <a:normAutofit/>
          </a:bodyPr>
          <a:lstStyle/>
          <a:p>
            <a:pPr marL="457200" indent="-457200">
              <a:spcAft>
                <a:spcPts val="1200"/>
              </a:spcAft>
              <a:buFont typeface="Wingdings" pitchFamily="2" charset="2"/>
              <a:buAutoNum type="arabicPeriod"/>
              <a:defRPr/>
            </a:pPr>
            <a:r>
              <a:rPr lang="pt-BR" sz="2800" b="1" dirty="0" smtClean="0">
                <a:effectLst>
                  <a:outerShdw blurRad="38100" dist="38100" dir="2700000" algn="tl">
                    <a:srgbClr val="C0C0C0"/>
                  </a:outerShdw>
                </a:effectLst>
              </a:rPr>
              <a:t>Justificativas para o Planejamento e Respostas para Emergências</a:t>
            </a:r>
          </a:p>
          <a:p>
            <a:pPr marL="457200" indent="-457200">
              <a:spcAft>
                <a:spcPts val="1200"/>
              </a:spcAft>
              <a:buFont typeface="Wingdings" pitchFamily="2" charset="2"/>
              <a:buAutoNum type="arabicPeriod"/>
              <a:defRPr/>
            </a:pPr>
            <a:r>
              <a:rPr lang="pt-BR" sz="2800" b="1" dirty="0" smtClean="0">
                <a:effectLst>
                  <a:outerShdw blurRad="38100" dist="38100" dir="2700000" algn="tl">
                    <a:srgbClr val="C0C0C0"/>
                  </a:outerShdw>
                </a:effectLst>
              </a:rPr>
              <a:t>Critérios para Planos Eficazes</a:t>
            </a:r>
          </a:p>
          <a:p>
            <a:pPr marL="457200" indent="-457200">
              <a:spcAft>
                <a:spcPts val="1200"/>
              </a:spcAft>
              <a:buFont typeface="Wingdings" pitchFamily="2" charset="2"/>
              <a:buAutoNum type="arabicPeriod"/>
              <a:defRPr/>
            </a:pPr>
            <a:r>
              <a:rPr lang="pt-BR" sz="2800" b="1" dirty="0" smtClean="0">
                <a:effectLst>
                  <a:outerShdw blurRad="38100" dist="38100" dir="2700000" algn="tl">
                    <a:srgbClr val="C0C0C0"/>
                  </a:outerShdw>
                </a:effectLst>
              </a:rPr>
              <a:t>Exercícios para Respostas a Emergências</a:t>
            </a:r>
          </a:p>
          <a:p>
            <a:pPr marL="457200" indent="-457200">
              <a:spcAft>
                <a:spcPts val="1200"/>
              </a:spcAft>
              <a:defRPr/>
            </a:pPr>
            <a:endParaRPr lang="pt-BR" sz="2800" b="1" dirty="0">
              <a:effectLst>
                <a:outerShdw blurRad="38100" dist="38100" dir="2700000" algn="tl">
                  <a:srgbClr val="C0C0C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066800" y="2895600"/>
            <a:ext cx="7010400" cy="3276600"/>
          </a:xfrm>
          <a:prstGeom prst="rect">
            <a:avLst/>
          </a:prstGeom>
          <a:noFill/>
          <a:ln w="9525">
            <a:noFill/>
            <a:miter lim="800000"/>
            <a:headEnd/>
            <a:tailEnd/>
          </a:ln>
          <a:effectLst>
            <a:outerShdw dist="35921" dir="2700000" algn="ctr" rotWithShape="0">
              <a:schemeClr val="bg1"/>
            </a:outerShdw>
          </a:effectLst>
        </p:spPr>
        <p:txBody>
          <a:bodyPr>
            <a:normAutofit/>
          </a:bodyPr>
          <a:lstStyle/>
          <a:p>
            <a:pPr marL="457200" indent="-457200">
              <a:spcAft>
                <a:spcPts val="1200"/>
              </a:spcAft>
              <a:buFont typeface="Wingdings" pitchFamily="2" charset="2"/>
              <a:buChar char="Ø"/>
              <a:defRPr/>
            </a:pPr>
            <a:r>
              <a:rPr lang="pt-BR" sz="2400" dirty="0" smtClean="0"/>
              <a:t>Listar números do trabalho, casa ou 24-horas</a:t>
            </a:r>
          </a:p>
          <a:p>
            <a:pPr marL="457200" indent="-457200">
              <a:spcAft>
                <a:spcPts val="1200"/>
              </a:spcAft>
              <a:buFont typeface="Wingdings" pitchFamily="2" charset="2"/>
              <a:buChar char="Ø"/>
              <a:defRPr/>
            </a:pPr>
            <a:r>
              <a:rPr lang="pt-BR" sz="2400" dirty="0" smtClean="0"/>
              <a:t>E-mail</a:t>
            </a:r>
          </a:p>
          <a:p>
            <a:pPr marL="457200" indent="-457200">
              <a:spcAft>
                <a:spcPts val="1200"/>
              </a:spcAft>
              <a:buFont typeface="Wingdings" pitchFamily="2" charset="2"/>
              <a:buChar char="Ø"/>
              <a:defRPr/>
            </a:pPr>
            <a:r>
              <a:rPr lang="pt-BR" sz="2400" i="1" dirty="0" smtClean="0"/>
              <a:t>Listar pessoas alternativas para contatos chaves</a:t>
            </a:r>
          </a:p>
          <a:p>
            <a:pPr marL="457200" indent="-457200">
              <a:spcAft>
                <a:spcPts val="1200"/>
              </a:spcAft>
              <a:buFont typeface="Wingdings" pitchFamily="2" charset="2"/>
              <a:buChar char="Ø"/>
              <a:defRPr/>
            </a:pPr>
            <a:r>
              <a:rPr lang="pt-BR" sz="2400" i="1" dirty="0" smtClean="0"/>
              <a:t>Fornecer contatos adicionais </a:t>
            </a:r>
            <a:r>
              <a:rPr lang="pt-BR" sz="2400" i="1" dirty="0" smtClean="0"/>
              <a:t>num anexo</a:t>
            </a:r>
            <a:endParaRPr lang="pt-BR" sz="2400" i="1" dirty="0" smtClean="0"/>
          </a:p>
          <a:p>
            <a:pPr marL="457200" indent="-457200">
              <a:buFont typeface="Wingdings" pitchFamily="2" charset="2"/>
              <a:buChar char="Ø"/>
              <a:defRPr/>
            </a:pPr>
            <a:r>
              <a:rPr lang="pt-BR" sz="2400" i="1" dirty="0" smtClean="0"/>
              <a:t>Matriz de comunicações</a:t>
            </a:r>
          </a:p>
          <a:p>
            <a:pPr marL="457200" indent="-457200">
              <a:buFont typeface="Wingdings" pitchFamily="2" charset="2"/>
              <a:buNone/>
              <a:defRPr/>
            </a:pPr>
            <a:endParaRPr lang="en-US" sz="2400" b="1" dirty="0">
              <a:effectLst>
                <a:outerShdw blurRad="38100" dist="38100" dir="2700000" algn="tl">
                  <a:srgbClr val="C0C0C0"/>
                </a:outerShdw>
              </a:effectLst>
            </a:endParaRPr>
          </a:p>
        </p:txBody>
      </p:sp>
      <p:sp>
        <p:nvSpPr>
          <p:cNvPr id="26627" name="WordArt 3"/>
          <p:cNvSpPr>
            <a:spLocks noChangeArrowheads="1" noChangeShapeType="1" noTextEdit="1"/>
          </p:cNvSpPr>
          <p:nvPr/>
        </p:nvSpPr>
        <p:spPr bwMode="auto">
          <a:xfrm>
            <a:off x="2933700" y="1828800"/>
            <a:ext cx="3276600" cy="762000"/>
          </a:xfrm>
          <a:prstGeom prst="rect">
            <a:avLst/>
          </a:prstGeom>
        </p:spPr>
        <p:txBody>
          <a:bodyPr wrap="none" fromWordArt="1">
            <a:prstTxWarp prst="textPlain">
              <a:avLst>
                <a:gd name="adj" fmla="val 50000"/>
              </a:avLst>
            </a:prstTxWarp>
          </a:bodyPr>
          <a:lstStyle/>
          <a:p>
            <a:pPr algn="ctr"/>
            <a:r>
              <a:rPr lang="en-US" sz="3600" kern="10" dirty="0" err="1" smtClean="0">
                <a:ln w="9525">
                  <a:solidFill>
                    <a:srgbClr val="FFFF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Redundância</a:t>
            </a:r>
            <a:endParaRPr lang="en-US" sz="3600" kern="10" dirty="0">
              <a:ln w="9525">
                <a:solidFill>
                  <a:srgbClr val="FFFF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endParaRPr>
          </a:p>
        </p:txBody>
      </p:sp>
      <p:sp>
        <p:nvSpPr>
          <p:cNvPr id="7" name="Rectangle 53"/>
          <p:cNvSpPr>
            <a:spLocks noChangeArrowheads="1"/>
          </p:cNvSpPr>
          <p:nvPr/>
        </p:nvSpPr>
        <p:spPr bwMode="auto">
          <a:xfrm>
            <a:off x="709612" y="852714"/>
            <a:ext cx="7832725" cy="519113"/>
          </a:xfrm>
          <a:prstGeom prst="rect">
            <a:avLst/>
          </a:prstGeom>
          <a:noFill/>
          <a:ln w="9525">
            <a:noFill/>
            <a:miter lim="800000"/>
            <a:headEnd/>
            <a:tailEnd/>
          </a:ln>
          <a:effectLst/>
        </p:spPr>
        <p:txBody>
          <a:bodyPr>
            <a:spAutoFit/>
          </a:bodyPr>
          <a:lstStyle/>
          <a:p>
            <a:pPr algn="ctr">
              <a:defRPr/>
            </a:pPr>
            <a:r>
              <a:rPr lang="pt-BR" sz="2800" b="1" dirty="0">
                <a:effectLst>
                  <a:outerShdw blurRad="38100" dist="38100" dir="2700000" algn="tl">
                    <a:srgbClr val="C0C0C0"/>
                  </a:outerShdw>
                </a:effectLst>
              </a:rPr>
              <a:t>Fluxograma de Notificação</a:t>
            </a:r>
          </a:p>
        </p:txBody>
      </p:sp>
      <p:sp>
        <p:nvSpPr>
          <p:cNvPr id="8" name="Rectangle 3"/>
          <p:cNvSpPr>
            <a:spLocks noChangeArrowheads="1"/>
          </p:cNvSpPr>
          <p:nvPr/>
        </p:nvSpPr>
        <p:spPr bwMode="auto">
          <a:xfrm>
            <a:off x="1692275" y="211364"/>
            <a:ext cx="5867400" cy="641350"/>
          </a:xfrm>
          <a:prstGeom prst="rect">
            <a:avLst/>
          </a:prstGeom>
          <a:noFill/>
          <a:ln w="9525">
            <a:noFill/>
            <a:miter lim="800000"/>
            <a:headEnd/>
            <a:tailEnd/>
          </a:ln>
          <a:effectLst/>
        </p:spPr>
        <p:txBody>
          <a:bodyPr wrap="square">
            <a:spAutoFit/>
          </a:bodyPr>
          <a:lstStyle/>
          <a:p>
            <a:pPr algn="ctr">
              <a:defRPr/>
            </a:pPr>
            <a:r>
              <a:rPr lang="pt-BR" sz="3600" b="1" dirty="0" smtClean="0">
                <a:solidFill>
                  <a:schemeClr val="tx2"/>
                </a:solidFill>
                <a:effectLst>
                  <a:outerShdw blurRad="38100" dist="38100" dir="2700000" algn="tl">
                    <a:srgbClr val="C0C0C0"/>
                  </a:outerShdw>
                </a:effectLst>
                <a:latin typeface="+mj-lt"/>
              </a:rPr>
              <a:t>Componentes de um PAE</a:t>
            </a:r>
            <a:endParaRPr lang="pt-BR" sz="3600" b="1" dirty="0">
              <a:solidFill>
                <a:schemeClr val="tx2"/>
              </a:solidFill>
              <a:effectLst>
                <a:outerShdw blurRad="38100" dist="38100" dir="2700000" algn="tl">
                  <a:srgbClr val="C0C0C0"/>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457200" y="228600"/>
            <a:ext cx="8382000" cy="1200329"/>
          </a:xfrm>
          <a:prstGeom prst="rect">
            <a:avLst/>
          </a:prstGeom>
          <a:noFill/>
          <a:ln w="9525">
            <a:noFill/>
            <a:miter lim="800000"/>
            <a:headEnd/>
            <a:tailEnd/>
          </a:ln>
          <a:effectLst/>
        </p:spPr>
        <p:txBody>
          <a:bodyPr>
            <a:spAutoFit/>
          </a:bodyPr>
          <a:lstStyle/>
          <a:p>
            <a:pPr algn="ctr">
              <a:defRPr/>
            </a:pPr>
            <a:r>
              <a:rPr lang="pt-BR" sz="3600" b="1" dirty="0" smtClean="0">
                <a:effectLst>
                  <a:outerShdw blurRad="38100" dist="38100" dir="2700000" algn="tl">
                    <a:srgbClr val="C0C0C0"/>
                  </a:outerShdw>
                </a:effectLst>
              </a:rPr>
              <a:t>Detectar, Avaliar e Classificar uma Emergência</a:t>
            </a:r>
            <a:endParaRPr lang="pt-BR" sz="3600" b="1" dirty="0">
              <a:effectLst>
                <a:outerShdw blurRad="38100" dist="38100" dir="2700000" algn="tl">
                  <a:srgbClr val="C0C0C0"/>
                </a:outerShdw>
              </a:effectLst>
            </a:endParaRPr>
          </a:p>
        </p:txBody>
      </p:sp>
      <p:sp>
        <p:nvSpPr>
          <p:cNvPr id="45059" name="Text Box 3"/>
          <p:cNvSpPr txBox="1">
            <a:spLocks noChangeArrowheads="1"/>
          </p:cNvSpPr>
          <p:nvPr/>
        </p:nvSpPr>
        <p:spPr bwMode="auto">
          <a:xfrm>
            <a:off x="304800" y="1676400"/>
            <a:ext cx="7010400" cy="4108450"/>
          </a:xfrm>
          <a:prstGeom prst="rect">
            <a:avLst/>
          </a:prstGeom>
          <a:noFill/>
          <a:ln w="9525">
            <a:noFill/>
            <a:miter lim="800000"/>
            <a:headEnd/>
            <a:tailEnd/>
          </a:ln>
          <a:effectLst>
            <a:outerShdw dist="35921" dir="2700000" algn="ctr" rotWithShape="0">
              <a:schemeClr val="bg1"/>
            </a:outerShdw>
          </a:effectLst>
        </p:spPr>
        <p:txBody>
          <a:bodyPr>
            <a:normAutofit/>
          </a:bodyPr>
          <a:lstStyle/>
          <a:p>
            <a:pPr marL="457200" indent="-457200">
              <a:spcAft>
                <a:spcPts val="1200"/>
              </a:spcAft>
              <a:buFont typeface="Wingdings" pitchFamily="2" charset="2"/>
              <a:buChar char="Ø"/>
              <a:defRPr/>
            </a:pPr>
            <a:r>
              <a:rPr lang="pt-BR" sz="3200" dirty="0" smtClean="0"/>
              <a:t>Condições que indicam problemas</a:t>
            </a:r>
          </a:p>
          <a:p>
            <a:pPr marL="457200" indent="-457200">
              <a:spcAft>
                <a:spcPts val="1200"/>
              </a:spcAft>
              <a:buFont typeface="Wingdings" pitchFamily="2" charset="2"/>
              <a:buChar char="Ø"/>
              <a:defRPr/>
            </a:pPr>
            <a:r>
              <a:rPr lang="pt-BR" sz="3200" dirty="0" smtClean="0"/>
              <a:t>O que e como medir e informar</a:t>
            </a:r>
          </a:p>
          <a:p>
            <a:pPr marL="457200" indent="-457200">
              <a:spcAft>
                <a:spcPts val="1200"/>
              </a:spcAft>
              <a:buFont typeface="Wingdings" pitchFamily="2" charset="2"/>
              <a:buChar char="Ø"/>
              <a:defRPr/>
            </a:pPr>
            <a:r>
              <a:rPr lang="pt-BR" sz="3200" dirty="0" smtClean="0"/>
              <a:t>Dicas para interpretar as condições e avaliar a severidade</a:t>
            </a:r>
          </a:p>
          <a:p>
            <a:pPr marL="457200" indent="-457200">
              <a:buFont typeface="Wingdings" pitchFamily="2" charset="2"/>
              <a:buChar char="Ø"/>
              <a:defRPr/>
            </a:pPr>
            <a:r>
              <a:rPr lang="pt-BR" sz="3200" dirty="0" smtClean="0"/>
              <a:t>NÃO É UM LIVRO DE RECEITAS – ainda </a:t>
            </a:r>
            <a:r>
              <a:rPr lang="pt-BR" sz="3200" dirty="0" smtClean="0"/>
              <a:t>precisamos </a:t>
            </a:r>
            <a:r>
              <a:rPr lang="pt-BR" sz="3200" dirty="0" smtClean="0"/>
              <a:t>usar a experiência, juízo e senso comum</a:t>
            </a:r>
          </a:p>
          <a:p>
            <a:pPr marL="457200" indent="-457200">
              <a:buFont typeface="Wingdings" pitchFamily="2" charset="2"/>
              <a:buNone/>
              <a:defRPr/>
            </a:pPr>
            <a:endParaRPr lang="pt-BR" sz="2400" dirty="0"/>
          </a:p>
        </p:txBody>
      </p:sp>
      <p:pic>
        <p:nvPicPr>
          <p:cNvPr id="27652" name="Picture 4" descr="1yqpyury[1]"/>
          <p:cNvPicPr>
            <a:picLocks noChangeAspect="1" noChangeArrowheads="1"/>
          </p:cNvPicPr>
          <p:nvPr/>
        </p:nvPicPr>
        <p:blipFill>
          <a:blip r:embed="rId3" cstate="print"/>
          <a:srcRect/>
          <a:stretch>
            <a:fillRect/>
          </a:stretch>
        </p:blipFill>
        <p:spPr bwMode="auto">
          <a:xfrm>
            <a:off x="6934200" y="2789238"/>
            <a:ext cx="1981200" cy="14017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609600" y="228600"/>
            <a:ext cx="7832725" cy="646331"/>
          </a:xfrm>
          <a:prstGeom prst="rect">
            <a:avLst/>
          </a:prstGeom>
          <a:noFill/>
          <a:ln w="9525">
            <a:noFill/>
            <a:miter lim="800000"/>
            <a:headEnd/>
            <a:tailEnd/>
          </a:ln>
          <a:effectLst>
            <a:outerShdw dist="17961" dir="2700000" algn="ctr" rotWithShape="0">
              <a:schemeClr val="bg2"/>
            </a:outerShdw>
          </a:effectLst>
        </p:spPr>
        <p:txBody>
          <a:bodyPr>
            <a:spAutoFit/>
          </a:bodyPr>
          <a:lstStyle/>
          <a:p>
            <a:pPr algn="ctr">
              <a:defRPr/>
            </a:pPr>
            <a:r>
              <a:rPr lang="pt-BR" sz="3600" b="1" smtClean="0"/>
              <a:t>Responsabilidades</a:t>
            </a:r>
            <a:endParaRPr lang="pt-BR" sz="3600" b="1"/>
          </a:p>
        </p:txBody>
      </p:sp>
      <p:sp>
        <p:nvSpPr>
          <p:cNvPr id="47107" name="Text Box 3"/>
          <p:cNvSpPr txBox="1">
            <a:spLocks noChangeArrowheads="1"/>
          </p:cNvSpPr>
          <p:nvPr/>
        </p:nvSpPr>
        <p:spPr bwMode="auto">
          <a:xfrm>
            <a:off x="990600" y="1219200"/>
            <a:ext cx="6477000" cy="5293757"/>
          </a:xfrm>
          <a:prstGeom prst="rect">
            <a:avLst/>
          </a:prstGeom>
          <a:noFill/>
          <a:ln w="9525">
            <a:noFill/>
            <a:miter lim="800000"/>
            <a:headEnd/>
            <a:tailEnd/>
          </a:ln>
          <a:effectLst>
            <a:outerShdw dist="17961" dir="2700000" algn="ctr" rotWithShape="0">
              <a:schemeClr val="bg1"/>
            </a:outerShdw>
          </a:effectLst>
        </p:spPr>
        <p:txBody>
          <a:bodyPr>
            <a:spAutoFit/>
          </a:bodyPr>
          <a:lstStyle/>
          <a:p>
            <a:pPr marL="457200" indent="-457200">
              <a:spcAft>
                <a:spcPts val="600"/>
              </a:spcAft>
              <a:buFont typeface="Wingdings" pitchFamily="2" charset="2"/>
              <a:buChar char="Ø"/>
              <a:defRPr/>
            </a:pPr>
            <a:r>
              <a:rPr lang="pt-BR" sz="2400" dirty="0" smtClean="0"/>
              <a:t>Definir claramente por cargo</a:t>
            </a:r>
          </a:p>
          <a:p>
            <a:pPr marL="914400" lvl="1" indent="-457200">
              <a:spcAft>
                <a:spcPts val="600"/>
              </a:spcAft>
              <a:buFont typeface="Wingdings" pitchFamily="2" charset="2"/>
              <a:buChar char="Ø"/>
              <a:defRPr/>
            </a:pPr>
            <a:r>
              <a:rPr lang="pt-BR" sz="2400" dirty="0" smtClean="0"/>
              <a:t>(Capitães de Batalha, etc.)</a:t>
            </a:r>
          </a:p>
          <a:p>
            <a:pPr marL="457200" indent="-457200">
              <a:spcAft>
                <a:spcPts val="600"/>
              </a:spcAft>
              <a:buFont typeface="Wingdings" pitchFamily="2" charset="2"/>
              <a:buChar char="Ø"/>
              <a:defRPr/>
            </a:pPr>
            <a:endParaRPr lang="pt-BR" sz="2400" dirty="0" smtClean="0"/>
          </a:p>
          <a:p>
            <a:pPr marL="457200" indent="-457200">
              <a:spcAft>
                <a:spcPts val="600"/>
              </a:spcAft>
              <a:buFont typeface="Wingdings" pitchFamily="2" charset="2"/>
              <a:buChar char="Ø"/>
              <a:defRPr/>
            </a:pPr>
            <a:r>
              <a:rPr lang="pt-BR" sz="2400" dirty="0" smtClean="0"/>
              <a:t>Aplicar a cada componente ou </a:t>
            </a:r>
            <a:r>
              <a:rPr lang="pt-BR" sz="2400" dirty="0" err="1" smtClean="0"/>
              <a:t>sub-plano</a:t>
            </a:r>
            <a:r>
              <a:rPr lang="pt-BR" sz="2400" dirty="0" smtClean="0"/>
              <a:t> do PAE</a:t>
            </a:r>
          </a:p>
          <a:p>
            <a:pPr marL="457200" indent="-457200">
              <a:spcAft>
                <a:spcPts val="600"/>
              </a:spcAft>
              <a:buFont typeface="Wingdings" pitchFamily="2" charset="2"/>
              <a:buChar char="Ø"/>
              <a:defRPr/>
            </a:pPr>
            <a:endParaRPr lang="pt-BR" sz="2400" dirty="0" smtClean="0"/>
          </a:p>
          <a:p>
            <a:pPr marL="457200" indent="-457200">
              <a:spcAft>
                <a:spcPts val="600"/>
              </a:spcAft>
              <a:buFont typeface="Wingdings" pitchFamily="2" charset="2"/>
              <a:buChar char="Ø"/>
              <a:defRPr/>
            </a:pPr>
            <a:r>
              <a:rPr lang="pt-BR" sz="2400" dirty="0" smtClean="0"/>
              <a:t>Aplicar a decisões chaves, entre elas:</a:t>
            </a:r>
          </a:p>
          <a:p>
            <a:pPr marL="800100" lvl="1" indent="-342900">
              <a:spcAft>
                <a:spcPts val="600"/>
              </a:spcAft>
              <a:buFont typeface="Arial" pitchFamily="34" charset="0"/>
              <a:buChar char="•"/>
              <a:defRPr/>
            </a:pPr>
            <a:r>
              <a:rPr lang="pt-BR" sz="2000" dirty="0" smtClean="0"/>
              <a:t>Declaração de emergência</a:t>
            </a:r>
          </a:p>
          <a:p>
            <a:pPr marL="800100" lvl="1" indent="-342900">
              <a:spcAft>
                <a:spcPts val="600"/>
              </a:spcAft>
              <a:buFont typeface="Arial" pitchFamily="34" charset="0"/>
              <a:buChar char="•"/>
              <a:defRPr/>
            </a:pPr>
            <a:r>
              <a:rPr lang="pt-BR" sz="2000" dirty="0" smtClean="0"/>
              <a:t>Segurança</a:t>
            </a:r>
          </a:p>
          <a:p>
            <a:pPr marL="800100" lvl="1" indent="-342900">
              <a:spcAft>
                <a:spcPts val="600"/>
              </a:spcAft>
              <a:buFont typeface="Arial" pitchFamily="34" charset="0"/>
              <a:buChar char="•"/>
              <a:defRPr/>
            </a:pPr>
            <a:r>
              <a:rPr lang="pt-BR" sz="2000" dirty="0" smtClean="0"/>
              <a:t>Fim da emergência</a:t>
            </a:r>
          </a:p>
          <a:p>
            <a:pPr marL="800100" lvl="1" indent="-342900">
              <a:spcAft>
                <a:spcPts val="600"/>
              </a:spcAft>
              <a:buFont typeface="Arial" pitchFamily="34" charset="0"/>
              <a:buChar char="•"/>
              <a:defRPr/>
            </a:pPr>
            <a:r>
              <a:rPr lang="pt-BR" sz="2000" dirty="0" smtClean="0"/>
              <a:t>Avaliação pós-emergência</a:t>
            </a:r>
          </a:p>
          <a:p>
            <a:pPr marL="800100" lvl="1" indent="-342900">
              <a:buFont typeface="Arial" pitchFamily="34" charset="0"/>
              <a:buChar char="•"/>
              <a:defRPr/>
            </a:pPr>
            <a:r>
              <a:rPr lang="pt-BR" sz="2000" dirty="0" smtClean="0"/>
              <a:t>Relatório pós-ação</a:t>
            </a:r>
          </a:p>
          <a:p>
            <a:pPr marL="457200" indent="-457200">
              <a:buFont typeface="Wingdings" pitchFamily="2" charset="2"/>
              <a:buNone/>
              <a:defRPr/>
            </a:pPr>
            <a:endParaRPr lang="pt-BR" sz="2000" b="1" dirty="0">
              <a:effectLst>
                <a:outerShdw blurRad="38100" dist="38100" dir="2700000" algn="tl">
                  <a:srgbClr val="C0C0C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655637" y="228600"/>
            <a:ext cx="7832725" cy="646331"/>
          </a:xfrm>
          <a:prstGeom prst="rect">
            <a:avLst/>
          </a:prstGeom>
          <a:noFill/>
          <a:ln w="9525">
            <a:noFill/>
            <a:miter lim="800000"/>
            <a:headEnd/>
            <a:tailEnd/>
          </a:ln>
          <a:effectLst>
            <a:outerShdw dist="17961" dir="2700000" algn="ctr" rotWithShape="0">
              <a:schemeClr val="bg2"/>
            </a:outerShdw>
          </a:effectLst>
        </p:spPr>
        <p:txBody>
          <a:bodyPr>
            <a:spAutoFit/>
          </a:bodyPr>
          <a:lstStyle/>
          <a:p>
            <a:pPr algn="ctr">
              <a:defRPr/>
            </a:pPr>
            <a:r>
              <a:rPr lang="pt-BR" sz="3600" b="1" smtClean="0">
                <a:latin typeface="+mj-lt"/>
              </a:rPr>
              <a:t>Prontidão</a:t>
            </a:r>
            <a:endParaRPr lang="pt-BR" sz="3600" b="1">
              <a:latin typeface="+mj-lt"/>
            </a:endParaRPr>
          </a:p>
        </p:txBody>
      </p:sp>
      <p:sp>
        <p:nvSpPr>
          <p:cNvPr id="49155" name="Text Box 3"/>
          <p:cNvSpPr txBox="1">
            <a:spLocks noChangeArrowheads="1"/>
          </p:cNvSpPr>
          <p:nvPr/>
        </p:nvSpPr>
        <p:spPr bwMode="auto">
          <a:xfrm>
            <a:off x="1219200" y="1447800"/>
            <a:ext cx="6705600" cy="4724400"/>
          </a:xfrm>
          <a:prstGeom prst="rect">
            <a:avLst/>
          </a:prstGeom>
          <a:noFill/>
          <a:ln w="9525">
            <a:noFill/>
            <a:miter lim="800000"/>
            <a:headEnd/>
            <a:tailEnd/>
          </a:ln>
          <a:effectLst>
            <a:outerShdw dist="17961" dir="2700000" algn="ctr" rotWithShape="0">
              <a:schemeClr val="bg1"/>
            </a:outerShdw>
          </a:effectLst>
        </p:spPr>
        <p:txBody>
          <a:bodyPr>
            <a:normAutofit/>
          </a:bodyPr>
          <a:lstStyle/>
          <a:p>
            <a:pPr marL="457200" indent="-457200">
              <a:spcAft>
                <a:spcPts val="600"/>
              </a:spcAft>
              <a:buFont typeface="Wingdings" pitchFamily="2" charset="2"/>
              <a:buChar char="Ø"/>
              <a:defRPr/>
            </a:pPr>
            <a:r>
              <a:rPr lang="pt-BR" sz="2400" smtClean="0"/>
              <a:t>Ações tomadas ANTES de uma emergência</a:t>
            </a:r>
          </a:p>
          <a:p>
            <a:pPr marL="457200" indent="-457200">
              <a:spcAft>
                <a:spcPts val="600"/>
              </a:spcAft>
              <a:buFont typeface="Wingdings" pitchFamily="2" charset="2"/>
              <a:buChar char="Ø"/>
              <a:defRPr/>
            </a:pPr>
            <a:endParaRPr lang="pt-BR" sz="2400" smtClean="0"/>
          </a:p>
          <a:p>
            <a:pPr marL="457200" indent="-457200">
              <a:spcAft>
                <a:spcPts val="600"/>
              </a:spcAft>
              <a:buFont typeface="Wingdings" pitchFamily="2" charset="2"/>
              <a:buChar char="Ø"/>
              <a:defRPr/>
            </a:pPr>
            <a:r>
              <a:rPr lang="pt-BR" sz="2400" smtClean="0"/>
              <a:t>Esforços para moderar ou aliviar</a:t>
            </a:r>
          </a:p>
          <a:p>
            <a:pPr marL="457200" indent="-457200">
              <a:spcAft>
                <a:spcPts val="600"/>
              </a:spcAft>
              <a:buFont typeface="Wingdings" pitchFamily="2" charset="2"/>
              <a:buChar char="Ø"/>
              <a:defRPr/>
            </a:pPr>
            <a:endParaRPr lang="pt-BR" sz="2400" smtClean="0"/>
          </a:p>
          <a:p>
            <a:pPr marL="457200" indent="-457200">
              <a:spcAft>
                <a:spcPts val="600"/>
              </a:spcAft>
              <a:buFont typeface="Wingdings" pitchFamily="2" charset="2"/>
              <a:buChar char="Ø"/>
              <a:defRPr/>
            </a:pPr>
            <a:r>
              <a:rPr lang="pt-BR" sz="2400" smtClean="0"/>
              <a:t>Facilitar resposta a uma emergência</a:t>
            </a:r>
          </a:p>
          <a:p>
            <a:pPr marL="1371600" lvl="2" indent="-457200">
              <a:spcAft>
                <a:spcPts val="600"/>
              </a:spcAft>
              <a:buFontTx/>
              <a:buChar char="•"/>
              <a:defRPr/>
            </a:pPr>
            <a:r>
              <a:rPr lang="pt-BR" sz="2000" smtClean="0"/>
              <a:t>Dados de engenharia</a:t>
            </a:r>
          </a:p>
          <a:p>
            <a:pPr marL="1371600" lvl="2" indent="-457200">
              <a:spcAft>
                <a:spcPts val="600"/>
              </a:spcAft>
              <a:buFontTx/>
              <a:buChar char="•"/>
              <a:defRPr/>
            </a:pPr>
            <a:r>
              <a:rPr lang="pt-BR" sz="2000" smtClean="0"/>
              <a:t>“Check lists”</a:t>
            </a:r>
          </a:p>
          <a:p>
            <a:pPr marL="1371600" lvl="2" indent="-457200">
              <a:spcAft>
                <a:spcPts val="600"/>
              </a:spcAft>
              <a:buFontTx/>
              <a:buChar char="•"/>
              <a:defRPr/>
            </a:pPr>
            <a:r>
              <a:rPr lang="pt-BR" sz="2000" smtClean="0"/>
              <a:t>Suprimentos e equipamentos</a:t>
            </a:r>
          </a:p>
          <a:p>
            <a:pPr marL="1371600" lvl="2" indent="-457200">
              <a:spcAft>
                <a:spcPts val="600"/>
              </a:spcAft>
              <a:buFontTx/>
              <a:buChar char="•"/>
              <a:defRPr/>
            </a:pPr>
            <a:r>
              <a:rPr lang="pt-BR" sz="2000" smtClean="0"/>
              <a:t>Energia de reserva</a:t>
            </a:r>
          </a:p>
          <a:p>
            <a:pPr marL="1371600" lvl="2" indent="-457200">
              <a:buFontTx/>
              <a:buChar char="•"/>
              <a:defRPr/>
            </a:pPr>
            <a:r>
              <a:rPr lang="pt-BR" sz="2000" smtClean="0"/>
              <a:t>Comunicações de reserva</a:t>
            </a:r>
          </a:p>
          <a:p>
            <a:pPr marL="1371600" lvl="2" indent="-457200">
              <a:buFont typeface="Wingdings" pitchFamily="2" charset="2"/>
              <a:buNone/>
              <a:defRPr/>
            </a:pPr>
            <a:endParaRPr lang="pt-BR" sz="2000" b="1">
              <a:effectLst>
                <a:outerShdw blurRad="38100" dist="38100" dir="2700000" algn="tl">
                  <a:srgbClr val="C0C0C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304800" y="1295400"/>
            <a:ext cx="8610600" cy="5105400"/>
          </a:xfrm>
          <a:prstGeom prst="rect">
            <a:avLst/>
          </a:prstGeom>
          <a:noFill/>
          <a:ln w="9525">
            <a:noFill/>
            <a:miter lim="800000"/>
            <a:headEnd/>
            <a:tailEnd/>
          </a:ln>
          <a:effectLst/>
        </p:spPr>
        <p:txBody>
          <a:bodyPr wrap="square">
            <a:normAutofit fontScale="62500" lnSpcReduction="20000"/>
          </a:bodyPr>
          <a:lstStyle/>
          <a:p>
            <a:pPr eaLnBrk="0" hangingPunct="0">
              <a:defRPr/>
            </a:pPr>
            <a:r>
              <a:rPr lang="pt-BR" sz="3500" b="1" dirty="0" smtClean="0"/>
              <a:t>Centro de Modelagem de Mapas e Consequências</a:t>
            </a:r>
          </a:p>
          <a:p>
            <a:pPr marL="1341438" indent="-260350" eaLnBrk="0" hangingPunct="0">
              <a:defRPr/>
            </a:pPr>
            <a:endParaRPr lang="pt-BR" sz="3500" dirty="0" smtClean="0"/>
          </a:p>
          <a:p>
            <a:pPr marL="1341438" indent="-260350" eaLnBrk="0" hangingPunct="0">
              <a:spcAft>
                <a:spcPts val="600"/>
              </a:spcAft>
              <a:defRPr/>
            </a:pPr>
            <a:r>
              <a:rPr lang="pt-BR" sz="3500" dirty="0" smtClean="0"/>
              <a:t>Trabalha para atualizar Carteira USACE para Mapeamento</a:t>
            </a:r>
          </a:p>
          <a:p>
            <a:pPr marL="1341438" indent="-260350" eaLnBrk="0" hangingPunct="0">
              <a:spcAft>
                <a:spcPts val="600"/>
              </a:spcAft>
              <a:defRPr/>
            </a:pPr>
            <a:endParaRPr lang="pt-BR" sz="3500" dirty="0" smtClean="0"/>
          </a:p>
          <a:p>
            <a:pPr marL="1341438" indent="-260350" eaLnBrk="0" hangingPunct="0">
              <a:spcAft>
                <a:spcPts val="600"/>
              </a:spcAft>
              <a:defRPr/>
            </a:pPr>
            <a:r>
              <a:rPr lang="pt-BR" sz="3500" dirty="0" smtClean="0"/>
              <a:t>Procedimentos Padronizados de Mapeamento</a:t>
            </a:r>
          </a:p>
          <a:p>
            <a:pPr marL="1341438" indent="-260350" eaLnBrk="0" hangingPunct="0">
              <a:spcAft>
                <a:spcPts val="600"/>
              </a:spcAft>
              <a:defRPr/>
            </a:pPr>
            <a:endParaRPr lang="pt-BR" sz="3500" dirty="0" smtClean="0"/>
          </a:p>
          <a:p>
            <a:pPr marL="1341438" indent="-260350" eaLnBrk="0" hangingPunct="0">
              <a:spcAft>
                <a:spcPts val="600"/>
              </a:spcAft>
              <a:defRPr/>
            </a:pPr>
            <a:r>
              <a:rPr lang="pt-BR" sz="3500" dirty="0" smtClean="0"/>
              <a:t>Elementos da Inundação:</a:t>
            </a:r>
          </a:p>
          <a:p>
            <a:pPr marL="2066925" lvl="4" indent="-238125" eaLnBrk="0" hangingPunct="0">
              <a:spcAft>
                <a:spcPts val="600"/>
              </a:spcAft>
              <a:buFont typeface="Arial" pitchFamily="34" charset="0"/>
              <a:buChar char="•"/>
              <a:defRPr/>
            </a:pPr>
            <a:r>
              <a:rPr lang="pt-BR" sz="3500" dirty="0" smtClean="0"/>
              <a:t>Área normal de inundação com cota alta</a:t>
            </a:r>
          </a:p>
          <a:p>
            <a:pPr marL="2066925" lvl="4" indent="-238125" eaLnBrk="0" hangingPunct="0">
              <a:spcAft>
                <a:spcPts val="600"/>
              </a:spcAft>
              <a:buFont typeface="Arial" pitchFamily="34" charset="0"/>
              <a:buChar char="•"/>
              <a:defRPr/>
            </a:pPr>
            <a:r>
              <a:rPr lang="pt-BR" sz="3500" dirty="0" smtClean="0"/>
              <a:t>Área de inundação com cota máxima</a:t>
            </a:r>
          </a:p>
          <a:p>
            <a:pPr marL="2066925" lvl="4" indent="-238125" eaLnBrk="0" hangingPunct="0">
              <a:spcAft>
                <a:spcPts val="600"/>
              </a:spcAft>
              <a:buFont typeface="Arial" pitchFamily="34" charset="0"/>
              <a:buChar char="•"/>
              <a:defRPr/>
            </a:pPr>
            <a:r>
              <a:rPr lang="pt-BR" sz="3500" dirty="0" smtClean="0"/>
              <a:t>Tempo para chegada da onda da ruptura (horas)</a:t>
            </a:r>
          </a:p>
          <a:p>
            <a:pPr marL="2066925" lvl="4" indent="-238125" eaLnBrk="0" hangingPunct="0">
              <a:spcAft>
                <a:spcPts val="600"/>
              </a:spcAft>
              <a:buFont typeface="Arial" pitchFamily="34" charset="0"/>
              <a:buChar char="•"/>
              <a:defRPr/>
            </a:pPr>
            <a:r>
              <a:rPr lang="pt-BR" sz="3500" dirty="0" smtClean="0"/>
              <a:t>Milha (km) </a:t>
            </a:r>
            <a:r>
              <a:rPr lang="pt-BR" sz="3500" dirty="0" smtClean="0"/>
              <a:t>de referência</a:t>
            </a:r>
          </a:p>
          <a:p>
            <a:pPr marL="2066925" lvl="4" indent="-238125" eaLnBrk="0" hangingPunct="0">
              <a:spcAft>
                <a:spcPts val="600"/>
              </a:spcAft>
              <a:buFont typeface="Arial" pitchFamily="34" charset="0"/>
              <a:buChar char="•"/>
              <a:defRPr/>
            </a:pPr>
            <a:r>
              <a:rPr lang="pt-BR" sz="3500" dirty="0" smtClean="0"/>
              <a:t>Seção transversal</a:t>
            </a:r>
          </a:p>
          <a:p>
            <a:pPr marL="2066925" lvl="4" indent="-238125" eaLnBrk="0" hangingPunct="0">
              <a:buFont typeface="Arial" pitchFamily="34" charset="0"/>
              <a:buChar char="•"/>
              <a:defRPr/>
            </a:pPr>
            <a:r>
              <a:rPr lang="pt-BR" sz="3500" dirty="0" smtClean="0"/>
              <a:t>Elementos do mapa básico (estradas, polícia, bombeiros)</a:t>
            </a:r>
          </a:p>
          <a:p>
            <a:pPr lvl="4" eaLnBrk="0" hangingPunct="0">
              <a:defRPr/>
            </a:pPr>
            <a:endParaRPr lang="pt-BR" sz="2400" dirty="0" smtClean="0"/>
          </a:p>
          <a:p>
            <a:pPr eaLnBrk="0" hangingPunct="0">
              <a:defRPr/>
            </a:pPr>
            <a:r>
              <a:rPr lang="pt-BR" sz="2400" b="1" dirty="0" smtClean="0"/>
              <a:t>		</a:t>
            </a:r>
            <a:endParaRPr lang="pt-BR" sz="2400" b="1" dirty="0"/>
          </a:p>
        </p:txBody>
      </p:sp>
      <p:sp>
        <p:nvSpPr>
          <p:cNvPr id="51205" name="Rectangle 5"/>
          <p:cNvSpPr>
            <a:spLocks noChangeArrowheads="1"/>
          </p:cNvSpPr>
          <p:nvPr/>
        </p:nvSpPr>
        <p:spPr bwMode="auto">
          <a:xfrm>
            <a:off x="609600" y="304800"/>
            <a:ext cx="7832725" cy="646331"/>
          </a:xfrm>
          <a:prstGeom prst="rect">
            <a:avLst/>
          </a:prstGeom>
          <a:noFill/>
          <a:ln w="9525">
            <a:noFill/>
            <a:miter lim="800000"/>
            <a:headEnd/>
            <a:tailEnd/>
          </a:ln>
          <a:effectLst/>
        </p:spPr>
        <p:txBody>
          <a:bodyPr>
            <a:spAutoFit/>
          </a:bodyPr>
          <a:lstStyle/>
          <a:p>
            <a:pPr algn="ctr">
              <a:defRPr/>
            </a:pPr>
            <a:r>
              <a:rPr lang="pt-BR" sz="3600" b="1" smtClean="0">
                <a:effectLst>
                  <a:outerShdw blurRad="38100" dist="38100" dir="2700000" algn="tl">
                    <a:srgbClr val="C0C0C0"/>
                  </a:outerShdw>
                </a:effectLst>
                <a:latin typeface="+mj-lt"/>
              </a:rPr>
              <a:t>Mapas de Inundação</a:t>
            </a:r>
            <a:endParaRPr lang="pt-BR" sz="3600" b="1">
              <a:effectLst>
                <a:outerShdw blurRad="38100" dist="38100" dir="2700000" algn="tl">
                  <a:srgbClr val="C0C0C0"/>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3"/>
          <p:cNvSpPr>
            <a:spLocks noChangeArrowheads="1"/>
          </p:cNvSpPr>
          <p:nvPr/>
        </p:nvSpPr>
        <p:spPr bwMode="auto">
          <a:xfrm>
            <a:off x="609600" y="1752600"/>
            <a:ext cx="8001000" cy="4724400"/>
          </a:xfrm>
          <a:prstGeom prst="rect">
            <a:avLst/>
          </a:prstGeom>
          <a:noFill/>
          <a:ln w="9525">
            <a:noFill/>
            <a:miter lim="800000"/>
            <a:headEnd/>
            <a:tailEnd/>
          </a:ln>
          <a:effectLst/>
        </p:spPr>
        <p:txBody>
          <a:bodyPr>
            <a:normAutofit/>
          </a:bodyPr>
          <a:lstStyle/>
          <a:p>
            <a:pPr marL="342900" indent="-342900">
              <a:buFont typeface="Arial" pitchFamily="34" charset="0"/>
              <a:buChar char="•"/>
              <a:defRPr/>
            </a:pPr>
            <a:r>
              <a:rPr lang="pt-BR" sz="2400" dirty="0" smtClean="0"/>
              <a:t>Definir bem quando começa o tempo “zero” da viagem da onda, pois pode haver diferenças de horas:</a:t>
            </a:r>
          </a:p>
          <a:p>
            <a:pPr>
              <a:buFont typeface="Wingdings" pitchFamily="2" charset="2"/>
              <a:buNone/>
              <a:defRPr/>
            </a:pPr>
            <a:r>
              <a:rPr lang="pt-BR" sz="2400" dirty="0" smtClean="0"/>
              <a:t>	Início da “ruptura” ou auge da ruptura</a:t>
            </a:r>
          </a:p>
          <a:p>
            <a:pPr>
              <a:buFont typeface="Wingdings" pitchFamily="2" charset="2"/>
              <a:buNone/>
              <a:defRPr/>
            </a:pPr>
            <a:endParaRPr lang="pt-BR" sz="2400" dirty="0" smtClean="0"/>
          </a:p>
          <a:p>
            <a:pPr marL="342900" indent="-342900">
              <a:buFont typeface="Arial" pitchFamily="34" charset="0"/>
              <a:buChar char="•"/>
              <a:defRPr/>
            </a:pPr>
            <a:r>
              <a:rPr lang="pt-BR" sz="2400" dirty="0" smtClean="0"/>
              <a:t>A taxa de subida da água é muito importante.</a:t>
            </a:r>
          </a:p>
          <a:p>
            <a:pPr>
              <a:buFont typeface="Wingdings" pitchFamily="2" charset="2"/>
              <a:buNone/>
              <a:defRPr/>
            </a:pPr>
            <a:endParaRPr lang="pt-BR" sz="2400" dirty="0" smtClean="0"/>
          </a:p>
          <a:p>
            <a:pPr marL="342900" indent="-342900">
              <a:buFont typeface="Arial" pitchFamily="34" charset="0"/>
              <a:buChar char="•"/>
              <a:defRPr/>
            </a:pPr>
            <a:r>
              <a:rPr lang="pt-BR" sz="2400" dirty="0" smtClean="0"/>
              <a:t>A velocidade é importante e geralmente não consta.</a:t>
            </a:r>
          </a:p>
          <a:p>
            <a:pPr>
              <a:buFont typeface="Wingdings" pitchFamily="2" charset="2"/>
              <a:buNone/>
              <a:defRPr/>
            </a:pPr>
            <a:endParaRPr lang="pt-BR" sz="2400" dirty="0" smtClean="0"/>
          </a:p>
          <a:p>
            <a:pPr marL="342900" indent="-342900">
              <a:buFont typeface="Arial" pitchFamily="34" charset="0"/>
              <a:buChar char="•"/>
              <a:defRPr/>
            </a:pPr>
            <a:r>
              <a:rPr lang="pt-BR" sz="2400" dirty="0" smtClean="0"/>
              <a:t>A evacuação é difícil após 60 cm de profundidade com uma certa velocidade; o pico pode não ser de importância crítica.</a:t>
            </a:r>
            <a:endParaRPr lang="pt-BR" sz="2400" dirty="0"/>
          </a:p>
        </p:txBody>
      </p:sp>
      <p:sp>
        <p:nvSpPr>
          <p:cNvPr id="150533" name="Rectangle 5"/>
          <p:cNvSpPr>
            <a:spLocks noChangeArrowheads="1"/>
          </p:cNvSpPr>
          <p:nvPr/>
        </p:nvSpPr>
        <p:spPr bwMode="auto">
          <a:xfrm>
            <a:off x="228600" y="228600"/>
            <a:ext cx="8534400" cy="1077218"/>
          </a:xfrm>
          <a:prstGeom prst="rect">
            <a:avLst/>
          </a:prstGeom>
          <a:noFill/>
          <a:ln w="9525">
            <a:noFill/>
            <a:miter lim="800000"/>
            <a:headEnd/>
            <a:tailEnd/>
          </a:ln>
          <a:effectLst/>
        </p:spPr>
        <p:txBody>
          <a:bodyPr>
            <a:spAutoFit/>
          </a:bodyPr>
          <a:lstStyle/>
          <a:p>
            <a:pPr algn="ctr">
              <a:defRPr/>
            </a:pPr>
            <a:r>
              <a:rPr lang="en-US" sz="3200" b="1" dirty="0" smtClean="0">
                <a:latin typeface="Copperplate Gothic Bold" pitchFamily="34" charset="0"/>
              </a:rPr>
              <a:t>PONTOS A CONSIDERAR AO REVISAR MAPAS DE INUNDAÇÃO</a:t>
            </a:r>
            <a:endParaRPr lang="en-US" sz="3200" b="1" dirty="0">
              <a:latin typeface="Copperplate Gothic Bold"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685800" y="1600200"/>
            <a:ext cx="7696200" cy="4495800"/>
          </a:xfrm>
          <a:prstGeom prst="rect">
            <a:avLst/>
          </a:prstGeom>
          <a:noFill/>
          <a:ln w="9525">
            <a:noFill/>
            <a:miter lim="800000"/>
            <a:headEnd/>
            <a:tailEnd/>
          </a:ln>
          <a:effectLst/>
        </p:spPr>
        <p:txBody>
          <a:bodyPr wrap="square">
            <a:noAutofit/>
          </a:bodyPr>
          <a:lstStyle/>
          <a:p>
            <a:pPr>
              <a:spcAft>
                <a:spcPts val="1200"/>
              </a:spcAft>
              <a:buFont typeface="Wingdings" pitchFamily="2" charset="2"/>
              <a:buNone/>
              <a:defRPr/>
            </a:pPr>
            <a:r>
              <a:rPr lang="pt-BR" sz="2800" dirty="0" smtClean="0"/>
              <a:t>As áreas </a:t>
            </a:r>
            <a:r>
              <a:rPr lang="pt-BR" sz="2800" dirty="0" smtClean="0"/>
              <a:t>de inunda</a:t>
            </a:r>
            <a:r>
              <a:rPr lang="pt-BR" sz="2800" dirty="0" smtClean="0"/>
              <a:t>ção </a:t>
            </a:r>
            <a:r>
              <a:rPr lang="pt-BR" sz="2800" dirty="0" smtClean="0"/>
              <a:t>são estimadas e </a:t>
            </a:r>
            <a:r>
              <a:rPr lang="pt-BR" sz="2800" dirty="0" smtClean="0"/>
              <a:t>podem ter erros significativos devido a:</a:t>
            </a:r>
          </a:p>
          <a:p>
            <a:pPr marL="342900" indent="-342900">
              <a:spcAft>
                <a:spcPts val="1200"/>
              </a:spcAft>
              <a:buFont typeface="Arial" pitchFamily="34" charset="0"/>
              <a:buChar char="•"/>
              <a:defRPr/>
            </a:pPr>
            <a:r>
              <a:rPr lang="pt-BR" sz="2800" dirty="0" smtClean="0"/>
              <a:t>Características da progressão da ruptura</a:t>
            </a:r>
          </a:p>
          <a:p>
            <a:pPr marL="342900" indent="-342900">
              <a:spcAft>
                <a:spcPts val="1200"/>
              </a:spcAft>
              <a:buFont typeface="Arial" pitchFamily="34" charset="0"/>
              <a:buChar char="•"/>
              <a:defRPr/>
            </a:pPr>
            <a:r>
              <a:rPr lang="pt-BR" sz="2800" dirty="0" smtClean="0"/>
              <a:t>Detritos</a:t>
            </a:r>
          </a:p>
          <a:p>
            <a:pPr marL="342900" indent="-342900">
              <a:spcAft>
                <a:spcPts val="1200"/>
              </a:spcAft>
              <a:buFont typeface="Arial" pitchFamily="34" charset="0"/>
              <a:buChar char="•"/>
              <a:defRPr/>
            </a:pPr>
            <a:r>
              <a:rPr lang="pt-BR" sz="2800" dirty="0" smtClean="0"/>
              <a:t>Novidades na planície de inundação (o volume de água bloqueada pelo novo </a:t>
            </a:r>
            <a:r>
              <a:rPr lang="pt-BR" sz="2800" dirty="0" err="1" smtClean="0"/>
              <a:t>Walmart</a:t>
            </a:r>
            <a:r>
              <a:rPr lang="pt-BR" sz="2800" dirty="0" smtClean="0"/>
              <a:t>)</a:t>
            </a:r>
          </a:p>
          <a:p>
            <a:pPr marL="342900" indent="-342900">
              <a:spcAft>
                <a:spcPts val="1200"/>
              </a:spcAft>
              <a:buFont typeface="Arial" pitchFamily="34" charset="0"/>
              <a:buChar char="•"/>
              <a:defRPr/>
            </a:pPr>
            <a:r>
              <a:rPr lang="pt-BR" sz="2800" dirty="0" smtClean="0"/>
              <a:t>Outros impactos do evento: pontes, diques, etc.</a:t>
            </a:r>
          </a:p>
          <a:p>
            <a:pPr>
              <a:buFont typeface="Wingdings" pitchFamily="2" charset="2"/>
              <a:buNone/>
              <a:defRPr/>
            </a:pPr>
            <a:r>
              <a:rPr lang="en-US" sz="2800" b="1" dirty="0" smtClean="0"/>
              <a:t> </a:t>
            </a:r>
            <a:endParaRPr lang="en-US" sz="2800" b="1" dirty="0"/>
          </a:p>
        </p:txBody>
      </p:sp>
      <p:sp>
        <p:nvSpPr>
          <p:cNvPr id="4" name="Rectangle 5"/>
          <p:cNvSpPr>
            <a:spLocks noChangeArrowheads="1"/>
          </p:cNvSpPr>
          <p:nvPr/>
        </p:nvSpPr>
        <p:spPr bwMode="auto">
          <a:xfrm>
            <a:off x="228600" y="228600"/>
            <a:ext cx="8534400" cy="1077218"/>
          </a:xfrm>
          <a:prstGeom prst="rect">
            <a:avLst/>
          </a:prstGeom>
          <a:noFill/>
          <a:ln w="9525">
            <a:noFill/>
            <a:miter lim="800000"/>
            <a:headEnd/>
            <a:tailEnd/>
          </a:ln>
          <a:effectLst/>
        </p:spPr>
        <p:txBody>
          <a:bodyPr>
            <a:spAutoFit/>
          </a:bodyPr>
          <a:lstStyle/>
          <a:p>
            <a:pPr algn="ctr">
              <a:defRPr/>
            </a:pPr>
            <a:r>
              <a:rPr lang="en-US" sz="3200" b="1" dirty="0" smtClean="0">
                <a:latin typeface="Copperplate Gothic Bold" pitchFamily="34" charset="0"/>
              </a:rPr>
              <a:t>PONTOS A CONSIDERAR AO REVISAR MAPAS DE INUNDAÇÃO</a:t>
            </a:r>
            <a:endParaRPr lang="en-US" sz="3200" b="1" dirty="0">
              <a:latin typeface="Copperplate Gothic Bold"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609600" y="304800"/>
            <a:ext cx="7832725" cy="1077218"/>
          </a:xfrm>
          <a:prstGeom prst="rect">
            <a:avLst/>
          </a:prstGeom>
          <a:noFill/>
          <a:ln w="9525">
            <a:noFill/>
            <a:miter lim="800000"/>
            <a:headEnd/>
            <a:tailEnd/>
          </a:ln>
          <a:effectLst/>
        </p:spPr>
        <p:txBody>
          <a:bodyPr>
            <a:spAutoFit/>
          </a:bodyPr>
          <a:lstStyle/>
          <a:p>
            <a:pPr algn="ctr">
              <a:defRPr/>
            </a:pPr>
            <a:r>
              <a:rPr lang="pt-BR" sz="3200" b="1" dirty="0" smtClean="0">
                <a:latin typeface="Arial Black" pitchFamily="34" charset="0"/>
              </a:rPr>
              <a:t>Mapas de Inundação:</a:t>
            </a:r>
          </a:p>
          <a:p>
            <a:pPr algn="ctr">
              <a:defRPr/>
            </a:pPr>
            <a:r>
              <a:rPr lang="pt-BR" sz="3200" b="1" dirty="0" smtClean="0">
                <a:latin typeface="Arial Black" pitchFamily="34" charset="0"/>
              </a:rPr>
              <a:t>Versão Antiga com </a:t>
            </a:r>
            <a:r>
              <a:rPr lang="pt-BR" sz="3200" b="1" dirty="0" smtClean="0">
                <a:latin typeface="Arial Black" pitchFamily="34" charset="0"/>
              </a:rPr>
              <a:t>Marcos</a:t>
            </a:r>
            <a:endParaRPr lang="pt-BR" sz="3200" b="1" dirty="0">
              <a:latin typeface="Arial Black" pitchFamily="34" charset="0"/>
            </a:endParaRPr>
          </a:p>
        </p:txBody>
      </p:sp>
      <p:pic>
        <p:nvPicPr>
          <p:cNvPr id="33795" name="Picture 3" descr="map3"/>
          <p:cNvPicPr>
            <a:picLocks noChangeAspect="1" noChangeArrowheads="1"/>
          </p:cNvPicPr>
          <p:nvPr/>
        </p:nvPicPr>
        <p:blipFill>
          <a:blip r:embed="rId3" cstate="print"/>
          <a:srcRect l="6255" t="2840" r="1390" b="3761"/>
          <a:stretch>
            <a:fillRect/>
          </a:stretch>
        </p:blipFill>
        <p:spPr bwMode="auto">
          <a:xfrm>
            <a:off x="533400" y="1447800"/>
            <a:ext cx="8116888" cy="4021138"/>
          </a:xfrm>
          <a:prstGeom prst="rect">
            <a:avLst/>
          </a:prstGeom>
          <a:noFill/>
          <a:ln w="76200">
            <a:solidFill>
              <a:srgbClr val="000000"/>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map3"/>
          <p:cNvPicPr>
            <a:picLocks noChangeAspect="1" noChangeArrowheads="1"/>
          </p:cNvPicPr>
          <p:nvPr/>
        </p:nvPicPr>
        <p:blipFill>
          <a:blip r:embed="rId3" cstate="print">
            <a:lum bright="-18000" contrast="12000"/>
          </a:blip>
          <a:srcRect l="47113" t="1770" r="1733" b="57523"/>
          <a:stretch>
            <a:fillRect/>
          </a:stretch>
        </p:blipFill>
        <p:spPr bwMode="auto">
          <a:xfrm>
            <a:off x="0" y="2147888"/>
            <a:ext cx="9144000" cy="3567112"/>
          </a:xfrm>
          <a:prstGeom prst="rect">
            <a:avLst/>
          </a:prstGeom>
          <a:noFill/>
          <a:ln w="9525">
            <a:noFill/>
            <a:miter lim="800000"/>
            <a:headEnd/>
            <a:tailEnd/>
          </a:ln>
        </p:spPr>
      </p:pic>
      <p:sp>
        <p:nvSpPr>
          <p:cNvPr id="34819" name="Rectangle 3"/>
          <p:cNvSpPr>
            <a:spLocks noChangeArrowheads="1"/>
          </p:cNvSpPr>
          <p:nvPr/>
        </p:nvSpPr>
        <p:spPr bwMode="auto">
          <a:xfrm>
            <a:off x="2362200" y="1981200"/>
            <a:ext cx="2971800" cy="1524000"/>
          </a:xfrm>
          <a:prstGeom prst="rect">
            <a:avLst/>
          </a:prstGeom>
          <a:noFill/>
          <a:ln w="76200">
            <a:solidFill>
              <a:srgbClr val="800000"/>
            </a:solidFill>
            <a:miter lim="800000"/>
            <a:headEnd/>
            <a:tailEnd/>
          </a:ln>
        </p:spPr>
        <p:txBody>
          <a:bodyPr wrap="none" anchor="ctr"/>
          <a:lstStyle/>
          <a:p>
            <a:endParaRPr lang="en-US"/>
          </a:p>
        </p:txBody>
      </p:sp>
      <p:sp>
        <p:nvSpPr>
          <p:cNvPr id="34820" name="Rectangle 4"/>
          <p:cNvSpPr>
            <a:spLocks noChangeArrowheads="1"/>
          </p:cNvSpPr>
          <p:nvPr/>
        </p:nvSpPr>
        <p:spPr bwMode="auto">
          <a:xfrm>
            <a:off x="5562600" y="1981200"/>
            <a:ext cx="3048000" cy="1905000"/>
          </a:xfrm>
          <a:prstGeom prst="rect">
            <a:avLst/>
          </a:prstGeom>
          <a:noFill/>
          <a:ln w="76200">
            <a:solidFill>
              <a:srgbClr val="800000"/>
            </a:solidFill>
            <a:miter lim="800000"/>
            <a:headEnd/>
            <a:tailEnd/>
          </a:ln>
        </p:spPr>
        <p:txBody>
          <a:bodyPr wrap="none" anchor="ctr"/>
          <a:lstStyle/>
          <a:p>
            <a:endParaRPr lang="en-US"/>
          </a:p>
        </p:txBody>
      </p:sp>
      <p:sp>
        <p:nvSpPr>
          <p:cNvPr id="63494" name="Rectangle 6"/>
          <p:cNvSpPr>
            <a:spLocks noChangeArrowheads="1"/>
          </p:cNvSpPr>
          <p:nvPr/>
        </p:nvSpPr>
        <p:spPr bwMode="auto">
          <a:xfrm>
            <a:off x="609600" y="228600"/>
            <a:ext cx="7832725" cy="1077218"/>
          </a:xfrm>
          <a:prstGeom prst="rect">
            <a:avLst/>
          </a:prstGeom>
          <a:noFill/>
          <a:ln w="9525">
            <a:noFill/>
            <a:miter lim="800000"/>
            <a:headEnd/>
            <a:tailEnd/>
          </a:ln>
          <a:effectLst/>
        </p:spPr>
        <p:txBody>
          <a:bodyPr>
            <a:spAutoFit/>
          </a:bodyPr>
          <a:lstStyle/>
          <a:p>
            <a:pPr algn="ctr">
              <a:defRPr/>
            </a:pPr>
            <a:r>
              <a:rPr lang="pt-BR" sz="3200" b="1" dirty="0" smtClean="0">
                <a:latin typeface="Arial Black" pitchFamily="34" charset="0"/>
              </a:rPr>
              <a:t>Detalhe </a:t>
            </a:r>
          </a:p>
          <a:p>
            <a:pPr algn="ctr">
              <a:defRPr/>
            </a:pPr>
            <a:r>
              <a:rPr lang="pt-BR" sz="3200" b="1" dirty="0" smtClean="0">
                <a:latin typeface="Arial Black" pitchFamily="34" charset="0"/>
              </a:rPr>
              <a:t>Versão Antiga com </a:t>
            </a:r>
            <a:r>
              <a:rPr lang="pt-BR" sz="3200" b="1" dirty="0" smtClean="0">
                <a:latin typeface="Arial Black" pitchFamily="34" charset="0"/>
              </a:rPr>
              <a:t>Marcos</a:t>
            </a:r>
            <a:endParaRPr lang="pt-BR" sz="3200" b="1" dirty="0">
              <a:latin typeface="Arial Blac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henango arrival time"/>
          <p:cNvPicPr>
            <a:picLocks noChangeAspect="1" noChangeArrowheads="1"/>
          </p:cNvPicPr>
          <p:nvPr/>
        </p:nvPicPr>
        <p:blipFill>
          <a:blip r:embed="rId3" cstate="print">
            <a:lum bright="-12000" contrast="12000"/>
          </a:blip>
          <a:srcRect t="66064"/>
          <a:stretch>
            <a:fillRect/>
          </a:stretch>
        </p:blipFill>
        <p:spPr bwMode="auto">
          <a:xfrm>
            <a:off x="1117600" y="1981200"/>
            <a:ext cx="7035800" cy="4270375"/>
          </a:xfrm>
          <a:prstGeom prst="rect">
            <a:avLst/>
          </a:prstGeom>
          <a:noFill/>
          <a:ln w="76200">
            <a:solidFill>
              <a:srgbClr val="000000"/>
            </a:solidFill>
            <a:miter lim="800000"/>
            <a:headEnd/>
            <a:tailEnd/>
          </a:ln>
        </p:spPr>
      </p:pic>
      <p:sp>
        <p:nvSpPr>
          <p:cNvPr id="65539" name="Rectangle 3"/>
          <p:cNvSpPr>
            <a:spLocks noChangeArrowheads="1"/>
          </p:cNvSpPr>
          <p:nvPr/>
        </p:nvSpPr>
        <p:spPr bwMode="auto">
          <a:xfrm>
            <a:off x="381000" y="457200"/>
            <a:ext cx="8534400" cy="1200329"/>
          </a:xfrm>
          <a:prstGeom prst="rect">
            <a:avLst/>
          </a:prstGeom>
          <a:noFill/>
          <a:ln w="9525">
            <a:noFill/>
            <a:miter lim="800000"/>
            <a:headEnd/>
            <a:tailEnd/>
          </a:ln>
          <a:effectLst/>
        </p:spPr>
        <p:txBody>
          <a:bodyPr>
            <a:spAutoFit/>
          </a:bodyPr>
          <a:lstStyle/>
          <a:p>
            <a:pPr algn="ctr">
              <a:defRPr/>
            </a:pPr>
            <a:r>
              <a:rPr lang="pt-BR" sz="3600" b="1" smtClean="0">
                <a:latin typeface="Arial Black" pitchFamily="34" charset="0"/>
              </a:rPr>
              <a:t>Mapas de Inundação:</a:t>
            </a:r>
          </a:p>
          <a:p>
            <a:pPr algn="ctr">
              <a:defRPr/>
            </a:pPr>
            <a:r>
              <a:rPr lang="pt-BR" sz="3600" b="1" smtClean="0">
                <a:latin typeface="Arial Black" pitchFamily="34" charset="0"/>
              </a:rPr>
              <a:t>Tabela de Horários de Chegada</a:t>
            </a:r>
            <a:endParaRPr lang="pt-BR" sz="3600" b="1">
              <a:latin typeface="Arial Blac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32657" y="0"/>
            <a:ext cx="9144000" cy="1077218"/>
          </a:xfrm>
          <a:prstGeom prst="rect">
            <a:avLst/>
          </a:prstGeom>
          <a:noFill/>
          <a:ln w="9525">
            <a:noFill/>
            <a:miter lim="800000"/>
            <a:headEnd/>
            <a:tailEnd/>
          </a:ln>
        </p:spPr>
        <p:txBody>
          <a:bodyPr wrap="square">
            <a:spAutoFit/>
          </a:bodyPr>
          <a:lstStyle/>
          <a:p>
            <a:pPr algn="ctr" eaLnBrk="0" hangingPunct="0"/>
            <a:r>
              <a:rPr lang="pt-BR" sz="3200" dirty="0">
                <a:latin typeface="Arial Black" pitchFamily="34" charset="0"/>
              </a:rPr>
              <a:t>Planejamento e Respostas para Emergências</a:t>
            </a:r>
          </a:p>
        </p:txBody>
      </p:sp>
      <p:sp>
        <p:nvSpPr>
          <p:cNvPr id="9219" name="Text Box 3"/>
          <p:cNvSpPr txBox="1">
            <a:spLocks noChangeArrowheads="1"/>
          </p:cNvSpPr>
          <p:nvPr/>
        </p:nvSpPr>
        <p:spPr bwMode="auto">
          <a:xfrm>
            <a:off x="424543" y="1085155"/>
            <a:ext cx="8490858" cy="954107"/>
          </a:xfrm>
          <a:prstGeom prst="rect">
            <a:avLst/>
          </a:prstGeom>
          <a:noFill/>
          <a:ln w="9525">
            <a:noFill/>
            <a:miter lim="800000"/>
            <a:headEnd/>
            <a:tailEnd/>
          </a:ln>
        </p:spPr>
        <p:txBody>
          <a:bodyPr wrap="square">
            <a:spAutoFit/>
          </a:bodyPr>
          <a:lstStyle/>
          <a:p>
            <a:pPr marL="457200" indent="-457200" eaLnBrk="0" hangingPunct="0"/>
            <a:r>
              <a:rPr lang="pt-BR" sz="2800" dirty="0" smtClean="0"/>
              <a:t>Uma situação de emergência, em barragens, é uma condição que:</a:t>
            </a:r>
            <a:endParaRPr lang="pt-BR" sz="2800" dirty="0"/>
          </a:p>
        </p:txBody>
      </p:sp>
      <p:sp>
        <p:nvSpPr>
          <p:cNvPr id="10244" name="Text Box 4"/>
          <p:cNvSpPr txBox="1">
            <a:spLocks noChangeArrowheads="1"/>
          </p:cNvSpPr>
          <p:nvPr/>
        </p:nvSpPr>
        <p:spPr bwMode="auto">
          <a:xfrm>
            <a:off x="424543" y="2039263"/>
            <a:ext cx="8382000" cy="4285338"/>
          </a:xfrm>
          <a:prstGeom prst="rect">
            <a:avLst/>
          </a:prstGeom>
          <a:noFill/>
          <a:ln w="9525">
            <a:noFill/>
            <a:miter lim="800000"/>
            <a:headEnd/>
            <a:tailEnd/>
          </a:ln>
          <a:effectLst/>
        </p:spPr>
        <p:txBody>
          <a:bodyPr wrap="square">
            <a:normAutofit fontScale="92500" lnSpcReduction="10000"/>
          </a:bodyPr>
          <a:lstStyle/>
          <a:p>
            <a:pPr marL="457200" indent="-457200" eaLnBrk="0" hangingPunct="0">
              <a:spcAft>
                <a:spcPts val="600"/>
              </a:spcAft>
              <a:buFontTx/>
              <a:buAutoNum type="alphaLcPeriod"/>
              <a:defRPr/>
            </a:pPr>
            <a:r>
              <a:rPr lang="pt-BR" sz="2800" dirty="0" smtClean="0">
                <a:effectLst>
                  <a:outerShdw blurRad="38100" dist="38100" dir="2700000" algn="tl">
                    <a:srgbClr val="C0C0C0"/>
                  </a:outerShdw>
                </a:effectLst>
              </a:rPr>
              <a:t>Se desenvolve inesperadamente: dolinas, terremoto, aumento de infiltração</a:t>
            </a:r>
          </a:p>
          <a:p>
            <a:pPr marL="1371600" lvl="2" indent="-457200" eaLnBrk="0" hangingPunct="0">
              <a:spcAft>
                <a:spcPts val="600"/>
              </a:spcAft>
              <a:defRPr/>
            </a:pPr>
            <a:r>
              <a:rPr lang="pt-BR" sz="2800" dirty="0" smtClean="0">
                <a:effectLst>
                  <a:outerShdw blurRad="38100" dist="38100" dir="2700000" algn="tl">
                    <a:srgbClr val="C0C0C0"/>
                  </a:outerShdw>
                </a:effectLst>
              </a:rPr>
              <a:t>- Decisões têm </a:t>
            </a:r>
            <a:r>
              <a:rPr lang="pt-BR" sz="2800" dirty="0" smtClean="0">
                <a:effectLst>
                  <a:outerShdw blurRad="38100" dist="38100" dir="2700000" algn="tl">
                    <a:srgbClr val="C0C0C0"/>
                  </a:outerShdw>
                </a:effectLst>
              </a:rPr>
              <a:t>de </a:t>
            </a:r>
            <a:r>
              <a:rPr lang="pt-BR" sz="2800" dirty="0" smtClean="0">
                <a:effectLst>
                  <a:outerShdw blurRad="38100" dist="38100" dir="2700000" algn="tl">
                    <a:srgbClr val="C0C0C0"/>
                  </a:outerShdw>
                </a:effectLst>
              </a:rPr>
              <a:t>ser tomadas agora.</a:t>
            </a:r>
          </a:p>
          <a:p>
            <a:pPr marL="457200" indent="-457200" eaLnBrk="0" hangingPunct="0">
              <a:spcAft>
                <a:spcPts val="600"/>
              </a:spcAft>
              <a:buFontTx/>
              <a:buAutoNum type="alphaLcPeriod"/>
              <a:defRPr/>
            </a:pPr>
            <a:r>
              <a:rPr lang="pt-BR" sz="2800" dirty="0" smtClean="0">
                <a:effectLst>
                  <a:outerShdw blurRad="38100" dist="38100" dir="2700000" algn="tl">
                    <a:srgbClr val="C0C0C0"/>
                  </a:outerShdw>
                </a:effectLst>
              </a:rPr>
              <a:t>Se desenvolve </a:t>
            </a:r>
            <a:r>
              <a:rPr lang="pt-BR" sz="2800" dirty="0" smtClean="0">
                <a:effectLst>
                  <a:outerShdw blurRad="38100" dist="38100" dir="2700000" algn="tl">
                    <a:srgbClr val="C0C0C0"/>
                  </a:outerShdw>
                </a:effectLst>
              </a:rPr>
              <a:t>gradativamente: </a:t>
            </a:r>
            <a:r>
              <a:rPr lang="pt-BR" sz="2800" dirty="0" smtClean="0">
                <a:effectLst>
                  <a:outerShdw blurRad="38100" dist="38100" dir="2700000" algn="tl">
                    <a:srgbClr val="C0C0C0"/>
                  </a:outerShdw>
                </a:effectLst>
              </a:rPr>
              <a:t>inundação, depressão de terra, movimento de talude.</a:t>
            </a:r>
          </a:p>
          <a:p>
            <a:pPr marL="457200" indent="-457200" eaLnBrk="0" hangingPunct="0">
              <a:spcAft>
                <a:spcPts val="600"/>
              </a:spcAft>
              <a:defRPr/>
            </a:pPr>
            <a:r>
              <a:rPr lang="pt-BR" sz="2800" dirty="0" smtClean="0">
                <a:effectLst>
                  <a:outerShdw blurRad="38100" dist="38100" dir="2700000" algn="tl">
                    <a:srgbClr val="C0C0C0"/>
                  </a:outerShdw>
                </a:effectLst>
              </a:rPr>
              <a:t>		- </a:t>
            </a:r>
            <a:r>
              <a:rPr lang="pt-BR" sz="2800" dirty="0" smtClean="0">
                <a:effectLst>
                  <a:outerShdw blurRad="38100" dist="38100" dir="2700000" algn="tl">
                    <a:srgbClr val="C0C0C0"/>
                  </a:outerShdw>
                </a:effectLst>
              </a:rPr>
              <a:t>É</a:t>
            </a:r>
            <a:r>
              <a:rPr lang="pt-BR" sz="2800" dirty="0" smtClean="0">
                <a:effectLst>
                  <a:outerShdw blurRad="38100" dist="38100" dir="2700000" algn="tl">
                    <a:srgbClr val="C0C0C0"/>
                  </a:outerShdw>
                </a:effectLst>
              </a:rPr>
              <a:t> mais difícil </a:t>
            </a:r>
            <a:r>
              <a:rPr lang="pt-BR" sz="2800" dirty="0" smtClean="0">
                <a:effectLst>
                  <a:outerShdw blurRad="38100" dist="38100" dir="2700000" algn="tl">
                    <a:srgbClr val="C0C0C0"/>
                  </a:outerShdw>
                </a:effectLst>
              </a:rPr>
              <a:t>saber </a:t>
            </a:r>
            <a:r>
              <a:rPr lang="pt-BR" sz="2800" dirty="0">
                <a:effectLst>
                  <a:outerShdw blurRad="38100" dist="38100" dir="2700000" algn="tl">
                    <a:srgbClr val="C0C0C0"/>
                  </a:outerShdw>
                </a:effectLst>
              </a:rPr>
              <a:t>o</a:t>
            </a:r>
            <a:r>
              <a:rPr lang="pt-BR" sz="2800" dirty="0" smtClean="0">
                <a:effectLst>
                  <a:outerShdw blurRad="38100" dist="38100" dir="2700000" algn="tl">
                    <a:srgbClr val="C0C0C0"/>
                  </a:outerShdw>
                </a:effectLst>
              </a:rPr>
              <a:t> </a:t>
            </a:r>
            <a:r>
              <a:rPr lang="pt-BR" sz="2800" dirty="0" smtClean="0">
                <a:effectLst>
                  <a:outerShdw blurRad="38100" dist="38100" dir="2700000" algn="tl">
                    <a:srgbClr val="C0C0C0"/>
                  </a:outerShdw>
                </a:effectLst>
              </a:rPr>
              <a:t>momento ideal</a:t>
            </a:r>
            <a:r>
              <a:rPr lang="pt-BR" sz="2800" dirty="0" smtClean="0">
                <a:effectLst>
                  <a:outerShdw blurRad="38100" dist="38100" dir="2700000" algn="tl">
                    <a:srgbClr val="C0C0C0"/>
                  </a:outerShdw>
                </a:effectLst>
              </a:rPr>
              <a:t> </a:t>
            </a:r>
            <a:r>
              <a:rPr lang="pt-BR" sz="2800" dirty="0" smtClean="0">
                <a:effectLst>
                  <a:outerShdw blurRad="38100" dist="38100" dir="2700000" algn="tl">
                    <a:srgbClr val="C0C0C0"/>
                  </a:outerShdw>
                </a:effectLst>
              </a:rPr>
              <a:t>da </a:t>
            </a:r>
            <a:r>
              <a:rPr lang="pt-BR" sz="2800" dirty="0" smtClean="0">
                <a:effectLst>
                  <a:outerShdw blurRad="38100" dist="38100" dir="2700000" algn="tl">
                    <a:srgbClr val="C0C0C0"/>
                  </a:outerShdw>
                </a:effectLst>
              </a:rPr>
              <a:t>decisão</a:t>
            </a:r>
          </a:p>
          <a:p>
            <a:pPr marL="457200" indent="-457200" eaLnBrk="0" hangingPunct="0">
              <a:spcAft>
                <a:spcPts val="600"/>
              </a:spcAft>
              <a:defRPr/>
            </a:pPr>
            <a:endParaRPr lang="pt-BR" sz="2800" dirty="0" smtClean="0">
              <a:effectLst>
                <a:outerShdw blurRad="38100" dist="38100" dir="2700000" algn="tl">
                  <a:srgbClr val="C0C0C0"/>
                </a:outerShdw>
              </a:effectLst>
            </a:endParaRPr>
          </a:p>
          <a:p>
            <a:pPr marL="457200" indent="-457200" eaLnBrk="0" hangingPunct="0">
              <a:spcAft>
                <a:spcPts val="600"/>
              </a:spcAft>
              <a:buFont typeface="Arial" pitchFamily="34" charset="0"/>
              <a:buChar char="•"/>
              <a:defRPr/>
            </a:pPr>
            <a:r>
              <a:rPr lang="pt-BR" sz="2800" dirty="0" smtClean="0">
                <a:effectLst>
                  <a:outerShdw blurRad="38100" dist="38100" dir="2700000" algn="tl">
                    <a:srgbClr val="C0C0C0"/>
                  </a:outerShdw>
                </a:effectLst>
              </a:rPr>
              <a:t>Compromete a integridade da barragem ou de seus componentes e/ou ameaça bens ou vidas.</a:t>
            </a:r>
          </a:p>
          <a:p>
            <a:pPr marL="457200" indent="-457200" eaLnBrk="0" hangingPunct="0">
              <a:buFont typeface="Arial" pitchFamily="34" charset="0"/>
              <a:buChar char="•"/>
              <a:defRPr/>
            </a:pPr>
            <a:r>
              <a:rPr lang="pt-BR" sz="2800" dirty="0" smtClean="0">
                <a:effectLst>
                  <a:outerShdw blurRad="38100" dist="38100" dir="2700000" algn="tl">
                    <a:srgbClr val="C0C0C0"/>
                  </a:outerShdw>
                </a:effectLst>
              </a:rPr>
              <a:t>Exige ação.</a:t>
            </a:r>
            <a:endParaRPr lang="pt-BR" sz="2800" dirty="0">
              <a:effectLst>
                <a:outerShdw blurRad="38100" dist="38100" dir="2700000" algn="tl">
                  <a:srgbClr val="C0C0C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henango arrival time"/>
          <p:cNvPicPr>
            <a:picLocks noChangeAspect="1" noChangeArrowheads="1"/>
          </p:cNvPicPr>
          <p:nvPr/>
        </p:nvPicPr>
        <p:blipFill>
          <a:blip r:embed="rId3" cstate="print">
            <a:lum bright="-12000" contrast="12000"/>
          </a:blip>
          <a:srcRect l="5782" t="69206" r="1361" b="22937"/>
          <a:stretch>
            <a:fillRect/>
          </a:stretch>
        </p:blipFill>
        <p:spPr bwMode="auto">
          <a:xfrm>
            <a:off x="304800" y="2936875"/>
            <a:ext cx="8534400" cy="1406525"/>
          </a:xfrm>
          <a:prstGeom prst="rect">
            <a:avLst/>
          </a:prstGeom>
          <a:noFill/>
          <a:ln w="9525">
            <a:noFill/>
            <a:miter lim="800000"/>
            <a:headEnd/>
            <a:tailEnd/>
          </a:ln>
        </p:spPr>
      </p:pic>
      <p:sp>
        <p:nvSpPr>
          <p:cNvPr id="36867" name="Rectangle 3"/>
          <p:cNvSpPr>
            <a:spLocks noChangeArrowheads="1"/>
          </p:cNvSpPr>
          <p:nvPr/>
        </p:nvSpPr>
        <p:spPr bwMode="auto">
          <a:xfrm>
            <a:off x="2819400" y="2895600"/>
            <a:ext cx="6019800" cy="990600"/>
          </a:xfrm>
          <a:prstGeom prst="rect">
            <a:avLst/>
          </a:prstGeom>
          <a:noFill/>
          <a:ln w="76200">
            <a:solidFill>
              <a:srgbClr val="800000"/>
            </a:solidFill>
            <a:miter lim="800000"/>
            <a:headEnd/>
            <a:tailEnd/>
          </a:ln>
        </p:spPr>
        <p:txBody>
          <a:bodyPr wrap="none" anchor="ctr"/>
          <a:lstStyle/>
          <a:p>
            <a:endParaRPr lang="en-US"/>
          </a:p>
        </p:txBody>
      </p:sp>
      <p:sp>
        <p:nvSpPr>
          <p:cNvPr id="67588" name="Rectangle 4"/>
          <p:cNvSpPr>
            <a:spLocks noChangeArrowheads="1"/>
          </p:cNvSpPr>
          <p:nvPr/>
        </p:nvSpPr>
        <p:spPr bwMode="auto">
          <a:xfrm>
            <a:off x="152400" y="609600"/>
            <a:ext cx="8839200" cy="1754326"/>
          </a:xfrm>
          <a:prstGeom prst="rect">
            <a:avLst/>
          </a:prstGeom>
          <a:noFill/>
          <a:ln w="9525">
            <a:noFill/>
            <a:miter lim="800000"/>
            <a:headEnd/>
            <a:tailEnd/>
          </a:ln>
          <a:effectLst/>
        </p:spPr>
        <p:txBody>
          <a:bodyPr wrap="square">
            <a:spAutoFit/>
          </a:bodyPr>
          <a:lstStyle/>
          <a:p>
            <a:pPr algn="ctr">
              <a:defRPr/>
            </a:pPr>
            <a:r>
              <a:rPr lang="pt-BR" sz="3600" b="1" dirty="0" smtClean="0">
                <a:latin typeface="Arial Black" pitchFamily="34" charset="0"/>
              </a:rPr>
              <a:t>Detalhe Mapas de Inundação:</a:t>
            </a:r>
          </a:p>
          <a:p>
            <a:pPr algn="ctr">
              <a:defRPr/>
            </a:pPr>
            <a:r>
              <a:rPr lang="pt-BR" sz="3600" b="1" dirty="0" smtClean="0">
                <a:latin typeface="Arial Black" pitchFamily="34" charset="0"/>
              </a:rPr>
              <a:t>Tabela de Horários de Chegada</a:t>
            </a:r>
          </a:p>
          <a:p>
            <a:pPr algn="ctr">
              <a:defRPr/>
            </a:pPr>
            <a:endParaRPr lang="pt-BR" sz="3600" b="1" dirty="0">
              <a:latin typeface="Arial Blac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8" name="Rectangle 10"/>
          <p:cNvSpPr>
            <a:spLocks noChangeArrowheads="1"/>
          </p:cNvSpPr>
          <p:nvPr/>
        </p:nvSpPr>
        <p:spPr bwMode="auto">
          <a:xfrm>
            <a:off x="609600" y="228600"/>
            <a:ext cx="7832725" cy="646113"/>
          </a:xfrm>
          <a:prstGeom prst="rect">
            <a:avLst/>
          </a:prstGeom>
          <a:noFill/>
          <a:ln w="9525">
            <a:noFill/>
            <a:miter lim="800000"/>
            <a:headEnd/>
            <a:tailEnd/>
          </a:ln>
          <a:effectLst/>
        </p:spPr>
        <p:txBody>
          <a:bodyPr>
            <a:spAutoFit/>
          </a:bodyPr>
          <a:lstStyle/>
          <a:p>
            <a:pPr algn="ctr">
              <a:defRPr/>
            </a:pPr>
            <a:r>
              <a:rPr lang="pt-BR" sz="3600" b="1" dirty="0" smtClean="0">
                <a:latin typeface="Arial Black" pitchFamily="34" charset="0"/>
              </a:rPr>
              <a:t>Mapas de Inundação</a:t>
            </a:r>
            <a:endParaRPr lang="pt-BR" sz="3600" b="1" dirty="0">
              <a:latin typeface="Arial Black" pitchFamily="34" charset="0"/>
            </a:endParaRPr>
          </a:p>
        </p:txBody>
      </p:sp>
      <p:graphicFrame>
        <p:nvGraphicFramePr>
          <p:cNvPr id="1026" name="Object 14"/>
          <p:cNvGraphicFramePr>
            <a:graphicFrameLocks noChangeAspect="1"/>
          </p:cNvGraphicFramePr>
          <p:nvPr/>
        </p:nvGraphicFramePr>
        <p:xfrm>
          <a:off x="-152400" y="1524000"/>
          <a:ext cx="9829800" cy="5360988"/>
        </p:xfrm>
        <a:graphic>
          <a:graphicData uri="http://schemas.openxmlformats.org/presentationml/2006/ole">
            <mc:AlternateContent xmlns:mc="http://schemas.openxmlformats.org/markup-compatibility/2006">
              <mc:Choice xmlns:v="urn:schemas-microsoft-com:vml" Requires="v">
                <p:oleObj spid="_x0000_s1052" name="Acrobat Document" r:id="rId4" imgW="11750400" imgH="7603200" progId="AcroExch.Document.7">
                  <p:embed/>
                </p:oleObj>
              </mc:Choice>
              <mc:Fallback>
                <p:oleObj name="Acrobat Document" r:id="rId4" imgW="11750400" imgH="7603200" progId="AcroExch.Document.7">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0"/>
                        <a:ext cx="98298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6" name="Rectangle 10"/>
          <p:cNvSpPr>
            <a:spLocks noChangeArrowheads="1"/>
          </p:cNvSpPr>
          <p:nvPr/>
        </p:nvSpPr>
        <p:spPr bwMode="auto">
          <a:xfrm>
            <a:off x="0" y="304800"/>
            <a:ext cx="9144000" cy="584775"/>
          </a:xfrm>
          <a:prstGeom prst="rect">
            <a:avLst/>
          </a:prstGeom>
          <a:noFill/>
          <a:ln w="9525">
            <a:noFill/>
            <a:miter lim="800000"/>
            <a:headEnd/>
            <a:tailEnd/>
          </a:ln>
          <a:effectLst/>
        </p:spPr>
        <p:txBody>
          <a:bodyPr>
            <a:spAutoFit/>
          </a:bodyPr>
          <a:lstStyle/>
          <a:p>
            <a:pPr algn="ctr">
              <a:defRPr/>
            </a:pPr>
            <a:r>
              <a:rPr lang="pt-BR" sz="3200" b="1" dirty="0" smtClean="0">
                <a:latin typeface="Arial Black" pitchFamily="34" charset="0"/>
              </a:rPr>
              <a:t>Mapas de Inundação</a:t>
            </a:r>
            <a:endParaRPr lang="pt-BR" sz="3200" b="1" dirty="0">
              <a:latin typeface="Arial Black" pitchFamily="34" charset="0"/>
            </a:endParaRPr>
          </a:p>
        </p:txBody>
      </p:sp>
      <p:graphicFrame>
        <p:nvGraphicFramePr>
          <p:cNvPr id="2050" name="Object 13"/>
          <p:cNvGraphicFramePr>
            <a:graphicFrameLocks noChangeAspect="1"/>
          </p:cNvGraphicFramePr>
          <p:nvPr/>
        </p:nvGraphicFramePr>
        <p:xfrm>
          <a:off x="-152400" y="1524000"/>
          <a:ext cx="9906000" cy="5326063"/>
        </p:xfrm>
        <a:graphic>
          <a:graphicData uri="http://schemas.openxmlformats.org/presentationml/2006/ole">
            <mc:AlternateContent xmlns:mc="http://schemas.openxmlformats.org/markup-compatibility/2006">
              <mc:Choice xmlns:v="urn:schemas-microsoft-com:vml" Requires="v">
                <p:oleObj spid="_x0000_s2076" name="Acrobat Document" r:id="rId4" imgW="11750400" imgH="7603200" progId="AcroExch.Document.7">
                  <p:embed/>
                </p:oleObj>
              </mc:Choice>
              <mc:Fallback>
                <p:oleObj name="Acrobat Document" r:id="rId4" imgW="11750400" imgH="7603200" progId="AcroExch.Document.7">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0"/>
                        <a:ext cx="9906000" cy="532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685800" y="381000"/>
            <a:ext cx="7832725" cy="1006475"/>
          </a:xfrm>
          <a:prstGeom prst="rect">
            <a:avLst/>
          </a:prstGeom>
          <a:noFill/>
          <a:ln w="9525">
            <a:noFill/>
            <a:miter lim="800000"/>
            <a:headEnd/>
            <a:tailEnd/>
          </a:ln>
          <a:effectLst>
            <a:outerShdw dist="17961" dir="2700000" algn="ctr" rotWithShape="0">
              <a:schemeClr val="bg2"/>
            </a:outerShdw>
          </a:effectLst>
        </p:spPr>
        <p:txBody>
          <a:bodyPr>
            <a:spAutoFit/>
          </a:bodyPr>
          <a:lstStyle/>
          <a:p>
            <a:pPr algn="ctr">
              <a:defRPr/>
            </a:pPr>
            <a:r>
              <a:rPr lang="pt-BR" sz="2400" b="1" dirty="0" smtClean="0">
                <a:latin typeface="Arial Black" pitchFamily="34" charset="0"/>
              </a:rPr>
              <a:t>Componentes de um PAE</a:t>
            </a:r>
          </a:p>
          <a:p>
            <a:pPr algn="ctr">
              <a:defRPr/>
            </a:pPr>
            <a:r>
              <a:rPr lang="pt-BR" sz="3600" b="1" dirty="0" smtClean="0">
                <a:latin typeface="Arial Black" pitchFamily="34" charset="0"/>
              </a:rPr>
              <a:t>Anexos</a:t>
            </a:r>
            <a:endParaRPr lang="pt-BR" sz="3600" b="1" dirty="0">
              <a:latin typeface="Arial Black" pitchFamily="34" charset="0"/>
            </a:endParaRPr>
          </a:p>
        </p:txBody>
      </p:sp>
      <p:sp>
        <p:nvSpPr>
          <p:cNvPr id="69635" name="Text Box 3"/>
          <p:cNvSpPr txBox="1">
            <a:spLocks noChangeArrowheads="1"/>
          </p:cNvSpPr>
          <p:nvPr/>
        </p:nvSpPr>
        <p:spPr bwMode="auto">
          <a:xfrm>
            <a:off x="609600" y="1752600"/>
            <a:ext cx="8305800" cy="4495800"/>
          </a:xfrm>
          <a:prstGeom prst="rect">
            <a:avLst/>
          </a:prstGeom>
          <a:noFill/>
          <a:ln w="9525">
            <a:noFill/>
            <a:miter lim="800000"/>
            <a:headEnd/>
            <a:tailEnd/>
          </a:ln>
          <a:effectLst>
            <a:outerShdw dist="17961" dir="2700000" algn="ctr" rotWithShape="0">
              <a:schemeClr val="bg1"/>
            </a:outerShdw>
          </a:effectLst>
        </p:spPr>
        <p:txBody>
          <a:bodyPr>
            <a:normAutofit/>
          </a:bodyPr>
          <a:lstStyle/>
          <a:p>
            <a:pPr marL="457200" indent="-457200">
              <a:buFont typeface="Wingdings" pitchFamily="2" charset="2"/>
              <a:buChar char="Ø"/>
              <a:defRPr/>
            </a:pPr>
            <a:r>
              <a:rPr lang="pt-BR" sz="2400" b="1" smtClean="0"/>
              <a:t>Apoiar e suplementar o PAE</a:t>
            </a:r>
          </a:p>
          <a:p>
            <a:pPr marL="457200" indent="-457200">
              <a:buFont typeface="Wingdings" pitchFamily="2" charset="2"/>
              <a:buChar char="Ø"/>
              <a:defRPr/>
            </a:pPr>
            <a:endParaRPr lang="pt-BR" sz="2400" b="1" smtClean="0"/>
          </a:p>
          <a:p>
            <a:pPr marL="457200" indent="-457200">
              <a:buFont typeface="Wingdings" pitchFamily="2" charset="2"/>
              <a:buChar char="Ø"/>
              <a:defRPr/>
            </a:pPr>
            <a:r>
              <a:rPr lang="pt-BR" sz="2400" b="1" smtClean="0"/>
              <a:t>Valioso como referência mas não faz parte do plano básico</a:t>
            </a:r>
          </a:p>
          <a:p>
            <a:pPr marL="1371600" lvl="2" indent="-457200">
              <a:buFontTx/>
              <a:buChar char="•"/>
              <a:defRPr/>
            </a:pPr>
            <a:r>
              <a:rPr lang="pt-BR" sz="2000" b="1" smtClean="0"/>
              <a:t>Informações adicionais de contatos</a:t>
            </a:r>
          </a:p>
          <a:p>
            <a:pPr marL="1371600" lvl="2" indent="-457200">
              <a:buFontTx/>
              <a:buChar char="•"/>
              <a:defRPr/>
            </a:pPr>
            <a:r>
              <a:rPr lang="pt-BR" sz="2000" b="1" smtClean="0"/>
              <a:t>E-mail, matriz de comunicações (quem tem quais vias de comunicação)</a:t>
            </a:r>
          </a:p>
          <a:p>
            <a:pPr marL="1371600" lvl="2" indent="-457200">
              <a:buFontTx/>
              <a:buChar char="•"/>
              <a:defRPr/>
            </a:pPr>
            <a:r>
              <a:rPr lang="pt-BR" sz="2000" b="1" smtClean="0"/>
              <a:t>Dados gerais sobre a barragem</a:t>
            </a:r>
          </a:p>
          <a:p>
            <a:pPr marL="1371600" lvl="2" indent="-457200">
              <a:buFontTx/>
              <a:buChar char="•"/>
              <a:defRPr/>
            </a:pPr>
            <a:r>
              <a:rPr lang="pt-BR" sz="2000" b="1" smtClean="0"/>
              <a:t>Detalhes da instrumentação</a:t>
            </a:r>
          </a:p>
          <a:p>
            <a:pPr marL="1371600" lvl="2" indent="-457200">
              <a:buFontTx/>
              <a:buChar char="•"/>
              <a:defRPr/>
            </a:pPr>
            <a:r>
              <a:rPr lang="pt-BR" sz="2000" b="1" smtClean="0"/>
              <a:t>Dados sobre barragens a montante</a:t>
            </a:r>
          </a:p>
          <a:p>
            <a:pPr marL="1371600" lvl="2" indent="-457200">
              <a:buFontTx/>
              <a:buChar char="•"/>
              <a:defRPr/>
            </a:pPr>
            <a:r>
              <a:rPr lang="pt-BR" sz="2000" b="1" smtClean="0"/>
              <a:t>Registro das atualizações e manutenção do PAE</a:t>
            </a:r>
          </a:p>
          <a:p>
            <a:pPr marL="1371600" lvl="2" indent="-457200">
              <a:buFontTx/>
              <a:buChar char="•"/>
              <a:defRPr/>
            </a:pPr>
            <a:r>
              <a:rPr lang="pt-BR" sz="2000" b="1" smtClean="0"/>
              <a:t>Referências usadas na elaboração do PAE</a:t>
            </a:r>
          </a:p>
          <a:p>
            <a:pPr marL="1371600" lvl="2" indent="-457200">
              <a:buFontTx/>
              <a:buChar char="•"/>
              <a:defRPr/>
            </a:pPr>
            <a:r>
              <a:rPr lang="pt-BR" sz="2000" b="1" smtClean="0"/>
              <a:t>O QUE MAIS VOCÊ QUISER!!</a:t>
            </a:r>
          </a:p>
          <a:p>
            <a:pPr marL="1371600" lvl="2" indent="-457200">
              <a:buFont typeface="Wingdings" pitchFamily="2" charset="2"/>
              <a:buNone/>
              <a:defRPr/>
            </a:pPr>
            <a:endParaRPr lang="pt-BR" sz="2000" b="1">
              <a:effectLst>
                <a:outerShdw blurRad="38100" dist="38100" dir="2700000" algn="tl">
                  <a:srgbClr val="C0C0C0"/>
                </a:outerShdw>
              </a:effectLst>
            </a:endParaRPr>
          </a:p>
        </p:txBody>
      </p:sp>
      <p:pic>
        <p:nvPicPr>
          <p:cNvPr id="69636" name="Picture 4" descr="daxcqg23[1]"/>
          <p:cNvPicPr>
            <a:picLocks noChangeAspect="1" noChangeArrowheads="1"/>
          </p:cNvPicPr>
          <p:nvPr/>
        </p:nvPicPr>
        <p:blipFill>
          <a:blip r:embed="rId3" cstate="print"/>
          <a:srcRect/>
          <a:stretch>
            <a:fillRect/>
          </a:stretch>
        </p:blipFill>
        <p:spPr bwMode="auto">
          <a:xfrm>
            <a:off x="457200" y="228600"/>
            <a:ext cx="1600200" cy="1376362"/>
          </a:xfrm>
          <a:prstGeom prst="rect">
            <a:avLst/>
          </a:prstGeom>
          <a:noFill/>
          <a:effectLst>
            <a:outerShdw dist="17961" dir="2700000" algn="ctr" rotWithShape="0">
              <a:srgbClr val="808080"/>
            </a:outerShdw>
          </a:effec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138236" y="1919721"/>
            <a:ext cx="7010400" cy="2677656"/>
          </a:xfrm>
          <a:prstGeom prst="rect">
            <a:avLst/>
          </a:prstGeom>
          <a:noFill/>
          <a:ln w="9525">
            <a:noFill/>
            <a:miter lim="800000"/>
            <a:headEnd/>
            <a:tailEnd/>
          </a:ln>
          <a:effectLst>
            <a:outerShdw dist="35921" dir="2700000" algn="ctr" rotWithShape="0">
              <a:schemeClr val="bg1"/>
            </a:outerShdw>
          </a:effectLst>
        </p:spPr>
        <p:txBody>
          <a:bodyPr>
            <a:spAutoFit/>
          </a:bodyPr>
          <a:lstStyle/>
          <a:p>
            <a:pPr marL="457200" indent="-457200">
              <a:buFont typeface="Wingdings" pitchFamily="2" charset="2"/>
              <a:buChar char="Ø"/>
              <a:defRPr/>
            </a:pPr>
            <a:r>
              <a:rPr lang="pt-BR" sz="2800" b="1" dirty="0" err="1" smtClean="0">
                <a:effectLst>
                  <a:outerShdw blurRad="38100" dist="38100" dir="2700000" algn="tl">
                    <a:srgbClr val="C0C0C0"/>
                  </a:outerShdw>
                </a:effectLst>
              </a:rPr>
              <a:t>Sub-Plano</a:t>
            </a:r>
            <a:r>
              <a:rPr lang="pt-BR" sz="2800" b="1" dirty="0" smtClean="0">
                <a:effectLst>
                  <a:outerShdw blurRad="38100" dist="38100" dir="2700000" algn="tl">
                    <a:srgbClr val="C0C0C0"/>
                  </a:outerShdw>
                </a:effectLst>
              </a:rPr>
              <a:t> de Operações e Reparos de Emergência</a:t>
            </a:r>
          </a:p>
          <a:p>
            <a:pPr marL="457200" indent="-457200">
              <a:buFont typeface="Wingdings" pitchFamily="2" charset="2"/>
              <a:buChar char="Ø"/>
              <a:defRPr/>
            </a:pPr>
            <a:endParaRPr lang="pt-BR" sz="2800" b="1" dirty="0" smtClean="0">
              <a:effectLst>
                <a:outerShdw blurRad="38100" dist="38100" dir="2700000" algn="tl">
                  <a:srgbClr val="C0C0C0"/>
                </a:outerShdw>
              </a:effectLst>
            </a:endParaRPr>
          </a:p>
          <a:p>
            <a:pPr marL="457200" indent="-457200">
              <a:buFont typeface="Wingdings" pitchFamily="2" charset="2"/>
              <a:buChar char="Ø"/>
              <a:defRPr/>
            </a:pPr>
            <a:r>
              <a:rPr lang="pt-BR" sz="2800" b="1" dirty="0" err="1" smtClean="0">
                <a:effectLst>
                  <a:outerShdw blurRad="38100" dist="38100" dir="2700000" algn="tl">
                    <a:srgbClr val="C0C0C0"/>
                  </a:outerShdw>
                </a:effectLst>
              </a:rPr>
              <a:t>Sub-Plano</a:t>
            </a:r>
            <a:r>
              <a:rPr lang="pt-BR" sz="2800" b="1" dirty="0" smtClean="0">
                <a:effectLst>
                  <a:outerShdw blurRad="38100" dist="38100" dir="2700000" algn="tl">
                    <a:srgbClr val="C0C0C0"/>
                  </a:outerShdw>
                </a:effectLst>
              </a:rPr>
              <a:t> de Evacuação (NÃO É FEDERAL)</a:t>
            </a:r>
          </a:p>
          <a:p>
            <a:pPr marL="457200" indent="-457200">
              <a:buFont typeface="Wingdings" pitchFamily="2" charset="2"/>
              <a:buChar char="Ø"/>
              <a:defRPr/>
            </a:pPr>
            <a:endParaRPr lang="pt-BR" sz="2800" b="1" dirty="0">
              <a:effectLst>
                <a:outerShdw blurRad="38100" dist="38100" dir="2700000" algn="tl">
                  <a:srgbClr val="C0C0C0"/>
                </a:outerShdw>
              </a:effectLst>
            </a:endParaRPr>
          </a:p>
        </p:txBody>
      </p:sp>
      <p:sp>
        <p:nvSpPr>
          <p:cNvPr id="71683" name="Rectangle 3"/>
          <p:cNvSpPr>
            <a:spLocks noChangeArrowheads="1"/>
          </p:cNvSpPr>
          <p:nvPr/>
        </p:nvSpPr>
        <p:spPr bwMode="auto">
          <a:xfrm>
            <a:off x="740929" y="5638800"/>
            <a:ext cx="7832725" cy="641350"/>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defRPr/>
            </a:pPr>
            <a:r>
              <a:rPr lang="en-US" dirty="0">
                <a:solidFill>
                  <a:schemeClr val="tx2"/>
                </a:solidFill>
                <a:effectLst>
                  <a:outerShdw blurRad="38100" dist="38100" dir="2700000" algn="tl">
                    <a:srgbClr val="000000">
                      <a:alpha val="43137"/>
                    </a:srgbClr>
                  </a:outerShdw>
                </a:effectLst>
                <a:latin typeface="+mn-lt"/>
              </a:rPr>
              <a:t>Ref.  HEC Research Document 13, “Flood Emergency Plans, Guidelines for  Corps Dams”</a:t>
            </a:r>
          </a:p>
        </p:txBody>
      </p:sp>
      <p:sp>
        <p:nvSpPr>
          <p:cNvPr id="71684" name="Rectangle 4"/>
          <p:cNvSpPr>
            <a:spLocks noChangeArrowheads="1"/>
          </p:cNvSpPr>
          <p:nvPr/>
        </p:nvSpPr>
        <p:spPr bwMode="auto">
          <a:xfrm>
            <a:off x="727074" y="762000"/>
            <a:ext cx="7832725" cy="646331"/>
          </a:xfrm>
          <a:prstGeom prst="rect">
            <a:avLst/>
          </a:prstGeom>
          <a:noFill/>
          <a:ln w="9525">
            <a:noFill/>
            <a:miter lim="800000"/>
            <a:headEnd/>
            <a:tailEnd/>
          </a:ln>
          <a:effectLst/>
        </p:spPr>
        <p:txBody>
          <a:bodyPr>
            <a:spAutoFit/>
          </a:bodyPr>
          <a:lstStyle/>
          <a:p>
            <a:pPr algn="ctr">
              <a:defRPr/>
            </a:pPr>
            <a:r>
              <a:rPr lang="pt-BR" sz="3600" b="1" dirty="0" smtClean="0">
                <a:latin typeface="Arial Black" pitchFamily="34" charset="0"/>
              </a:rPr>
              <a:t>Componentes de um PAE</a:t>
            </a:r>
            <a:endParaRPr lang="pt-BR" sz="3600" b="1" dirty="0">
              <a:latin typeface="Arial Black" pitchFamily="34" charset="0"/>
            </a:endParaRPr>
          </a:p>
        </p:txBody>
      </p:sp>
      <p:sp>
        <p:nvSpPr>
          <p:cNvPr id="71685" name="AutoShape 5"/>
          <p:cNvSpPr>
            <a:spLocks noChangeArrowheads="1"/>
          </p:cNvSpPr>
          <p:nvPr/>
        </p:nvSpPr>
        <p:spPr bwMode="auto">
          <a:xfrm>
            <a:off x="6858000" y="4191000"/>
            <a:ext cx="1524000" cy="1371600"/>
          </a:xfrm>
          <a:prstGeom prst="star5">
            <a:avLst/>
          </a:prstGeom>
          <a:solidFill>
            <a:srgbClr val="FFFF00"/>
          </a:solidFill>
          <a:ln w="50800">
            <a:solidFill>
              <a:schemeClr val="tx1"/>
            </a:solidFill>
            <a:miter lim="800000"/>
            <a:headEnd/>
            <a:tailEnd/>
          </a:ln>
          <a:effectLst/>
        </p:spPr>
        <p:txBody>
          <a:bodyPr wrap="none" anchor="ct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533400"/>
            <a:ext cx="9144000" cy="1015663"/>
          </a:xfrm>
          <a:prstGeom prst="rect">
            <a:avLst/>
          </a:prstGeom>
          <a:noFill/>
          <a:ln w="9525">
            <a:noFill/>
            <a:miter lim="800000"/>
            <a:headEnd/>
            <a:tailEnd/>
          </a:ln>
          <a:effectLst>
            <a:outerShdw dist="17961" dir="2700000" algn="ctr" rotWithShape="0">
              <a:schemeClr val="bg2"/>
            </a:outerShdw>
          </a:effectLst>
        </p:spPr>
        <p:txBody>
          <a:bodyPr>
            <a:spAutoFit/>
          </a:bodyPr>
          <a:lstStyle/>
          <a:p>
            <a:pPr algn="ctr">
              <a:defRPr/>
            </a:pPr>
            <a:r>
              <a:rPr lang="pt-BR" sz="2400" b="1" dirty="0" smtClean="0"/>
              <a:t>Componentes de um PAE</a:t>
            </a:r>
          </a:p>
          <a:p>
            <a:pPr algn="ctr">
              <a:defRPr/>
            </a:pPr>
            <a:r>
              <a:rPr lang="pt-BR" sz="3600" b="1" dirty="0" smtClean="0"/>
              <a:t>Operações e Reparos de Emergência</a:t>
            </a:r>
            <a:endParaRPr lang="pt-BR" sz="3600" b="1" dirty="0">
              <a:latin typeface="Copperplate Gothic Bold" pitchFamily="34" charset="0"/>
            </a:endParaRPr>
          </a:p>
        </p:txBody>
      </p:sp>
      <p:sp>
        <p:nvSpPr>
          <p:cNvPr id="73731" name="Text Box 3"/>
          <p:cNvSpPr txBox="1">
            <a:spLocks noChangeArrowheads="1"/>
          </p:cNvSpPr>
          <p:nvPr/>
        </p:nvSpPr>
        <p:spPr bwMode="auto">
          <a:xfrm>
            <a:off x="838200" y="1752600"/>
            <a:ext cx="7543800" cy="2438400"/>
          </a:xfrm>
          <a:prstGeom prst="rect">
            <a:avLst/>
          </a:prstGeom>
          <a:noFill/>
          <a:ln w="9525">
            <a:noFill/>
            <a:miter lim="800000"/>
            <a:headEnd/>
            <a:tailEnd/>
          </a:ln>
          <a:effectLst>
            <a:outerShdw dist="17961" dir="2700000" algn="ctr" rotWithShape="0">
              <a:schemeClr val="bg1"/>
            </a:outerShdw>
          </a:effectLst>
        </p:spPr>
        <p:txBody>
          <a:bodyPr>
            <a:normAutofit/>
          </a:bodyPr>
          <a:lstStyle/>
          <a:p>
            <a:pPr marL="457200" indent="-457200">
              <a:spcAft>
                <a:spcPts val="1200"/>
              </a:spcAft>
              <a:buFont typeface="Wingdings" pitchFamily="2" charset="2"/>
              <a:buChar char="Ø"/>
              <a:defRPr/>
            </a:pPr>
            <a:r>
              <a:rPr lang="pt-BR" sz="2400" b="1" dirty="0" smtClean="0">
                <a:latin typeface="+mj-lt"/>
              </a:rPr>
              <a:t>Orienta decisões operacionais imediatas</a:t>
            </a:r>
          </a:p>
          <a:p>
            <a:pPr marL="712788" lvl="1" indent="-255588">
              <a:spcAft>
                <a:spcPts val="1200"/>
              </a:spcAft>
              <a:buFontTx/>
              <a:buChar char="•"/>
              <a:defRPr/>
            </a:pPr>
            <a:r>
              <a:rPr lang="pt-BR" sz="2000" dirty="0" smtClean="0"/>
              <a:t>Plano para o esvaziamento do reservatório – RARO</a:t>
            </a:r>
          </a:p>
          <a:p>
            <a:pPr marL="712788" lvl="1" indent="-255588">
              <a:spcAft>
                <a:spcPts val="1200"/>
              </a:spcAft>
              <a:buFontTx/>
              <a:buChar char="•"/>
              <a:defRPr/>
            </a:pPr>
            <a:r>
              <a:rPr lang="pt-BR" sz="2000" dirty="0" smtClean="0"/>
              <a:t>Identificar fontes de equipamento, material, mão-de-obra</a:t>
            </a:r>
          </a:p>
          <a:p>
            <a:pPr marL="712788" lvl="1" indent="-255588">
              <a:spcAft>
                <a:spcPts val="1200"/>
              </a:spcAft>
              <a:buFontTx/>
              <a:buChar char="•"/>
              <a:defRPr/>
            </a:pPr>
            <a:r>
              <a:rPr lang="pt-BR" sz="2000" dirty="0" smtClean="0"/>
              <a:t>Procedimentos para aquisições</a:t>
            </a:r>
          </a:p>
          <a:p>
            <a:pPr marL="712788" lvl="1" indent="-255588">
              <a:buFontTx/>
              <a:buChar char="•"/>
              <a:defRPr/>
            </a:pPr>
            <a:r>
              <a:rPr lang="pt-BR" sz="2000" dirty="0" smtClean="0"/>
              <a:t>Atividades de reparo para problemas específicas</a:t>
            </a:r>
          </a:p>
          <a:p>
            <a:pPr marL="457200" indent="-457200">
              <a:buFont typeface="Wingdings" pitchFamily="2" charset="2"/>
              <a:buChar char="Ø"/>
              <a:defRPr/>
            </a:pPr>
            <a:endParaRPr lang="pt-BR" sz="2000" b="1" dirty="0">
              <a:effectLst>
                <a:outerShdw blurRad="38100" dist="38100" dir="2700000" algn="tl">
                  <a:srgbClr val="C0C0C0"/>
                </a:outerShdw>
              </a:effectLst>
            </a:endParaRPr>
          </a:p>
        </p:txBody>
      </p:sp>
      <p:pic>
        <p:nvPicPr>
          <p:cNvPr id="39940" name="Picture 4" descr="Sand bag filling"/>
          <p:cNvPicPr>
            <a:picLocks noChangeAspect="1" noChangeArrowheads="1"/>
          </p:cNvPicPr>
          <p:nvPr/>
        </p:nvPicPr>
        <p:blipFill>
          <a:blip r:embed="rId3" cstate="print"/>
          <a:srcRect l="11539" t="20047" r="11539" b="12820"/>
          <a:stretch>
            <a:fillRect/>
          </a:stretch>
        </p:blipFill>
        <p:spPr bwMode="auto">
          <a:xfrm>
            <a:off x="5257800" y="4295734"/>
            <a:ext cx="3048000" cy="1968500"/>
          </a:xfrm>
          <a:prstGeom prst="rect">
            <a:avLst/>
          </a:prstGeom>
          <a:noFill/>
          <a:ln w="57150">
            <a:solidFill>
              <a:srgbClr val="000000"/>
            </a:solidFill>
            <a:miter lim="800000"/>
            <a:headEnd/>
            <a:tailEnd/>
          </a:ln>
        </p:spPr>
      </p:pic>
      <p:pic>
        <p:nvPicPr>
          <p:cNvPr id="39941" name="Picture 5" descr="Berlin Spillway 2892-08"/>
          <p:cNvPicPr>
            <a:picLocks noChangeAspect="1" noChangeArrowheads="1"/>
          </p:cNvPicPr>
          <p:nvPr/>
        </p:nvPicPr>
        <p:blipFill>
          <a:blip r:embed="rId4" cstate="print"/>
          <a:srcRect/>
          <a:stretch>
            <a:fillRect/>
          </a:stretch>
        </p:blipFill>
        <p:spPr bwMode="auto">
          <a:xfrm>
            <a:off x="827314" y="4308372"/>
            <a:ext cx="2971800" cy="1979613"/>
          </a:xfrm>
          <a:prstGeom prst="rect">
            <a:avLst/>
          </a:prstGeom>
          <a:noFill/>
          <a:ln w="57150">
            <a:solidFill>
              <a:srgbClr val="000000"/>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2454275" y="760412"/>
            <a:ext cx="6384925" cy="1006475"/>
          </a:xfrm>
          <a:prstGeom prst="rect">
            <a:avLst/>
          </a:prstGeom>
          <a:noFill/>
          <a:ln w="9525">
            <a:noFill/>
            <a:miter lim="800000"/>
            <a:headEnd/>
            <a:tailEnd/>
          </a:ln>
          <a:effectLst/>
        </p:spPr>
        <p:txBody>
          <a:bodyPr>
            <a:spAutoFit/>
          </a:bodyPr>
          <a:lstStyle/>
          <a:p>
            <a:pPr algn="ctr">
              <a:defRPr/>
            </a:pPr>
            <a:r>
              <a:rPr lang="pt-BR" sz="2400" b="1" dirty="0" smtClean="0">
                <a:latin typeface="+mj-lt"/>
              </a:rPr>
              <a:t>Componentes de um PAE</a:t>
            </a:r>
          </a:p>
          <a:p>
            <a:pPr algn="ctr">
              <a:defRPr/>
            </a:pPr>
            <a:r>
              <a:rPr lang="pt-BR" sz="3600" b="1" dirty="0" err="1" smtClean="0">
                <a:latin typeface="+mj-lt"/>
              </a:rPr>
              <a:t>Sub-Plano</a:t>
            </a:r>
            <a:r>
              <a:rPr lang="pt-BR" sz="3600" b="1" dirty="0" smtClean="0">
                <a:latin typeface="+mj-lt"/>
              </a:rPr>
              <a:t> de Evacuação</a:t>
            </a:r>
            <a:endParaRPr lang="pt-BR" sz="3600" b="1" dirty="0">
              <a:latin typeface="+mj-lt"/>
            </a:endParaRPr>
          </a:p>
        </p:txBody>
      </p:sp>
      <p:sp>
        <p:nvSpPr>
          <p:cNvPr id="75779" name="Text Box 3"/>
          <p:cNvSpPr txBox="1">
            <a:spLocks noChangeArrowheads="1"/>
          </p:cNvSpPr>
          <p:nvPr/>
        </p:nvSpPr>
        <p:spPr bwMode="auto">
          <a:xfrm>
            <a:off x="609600" y="2053658"/>
            <a:ext cx="6477000" cy="4186011"/>
          </a:xfrm>
          <a:prstGeom prst="rect">
            <a:avLst/>
          </a:prstGeom>
          <a:noFill/>
          <a:ln w="9525">
            <a:noFill/>
            <a:miter lim="800000"/>
            <a:headEnd/>
            <a:tailEnd/>
          </a:ln>
          <a:effectLst>
            <a:outerShdw dist="17961" dir="2700000" algn="ctr" rotWithShape="0">
              <a:schemeClr val="bg1"/>
            </a:outerShdw>
          </a:effectLst>
        </p:spPr>
        <p:txBody>
          <a:bodyPr>
            <a:normAutofit fontScale="92500"/>
          </a:bodyPr>
          <a:lstStyle/>
          <a:p>
            <a:pPr marL="457200" indent="-457200">
              <a:buFont typeface="Wingdings" pitchFamily="2" charset="2"/>
              <a:buChar char="Ø"/>
              <a:defRPr/>
            </a:pPr>
            <a:r>
              <a:rPr lang="pt-BR" sz="2400" b="1" i="1" u="sng" dirty="0" smtClean="0"/>
              <a:t>NÃO É FEDERAL. </a:t>
            </a:r>
            <a:r>
              <a:rPr lang="pt-BR" sz="2400" b="1" dirty="0" smtClean="0"/>
              <a:t>É responsabilidade das autoridades estaduais e locais desenvolver e executar.</a:t>
            </a:r>
          </a:p>
          <a:p>
            <a:pPr marL="457200" indent="-457200">
              <a:buFont typeface="Wingdings" pitchFamily="2" charset="2"/>
              <a:buChar char="Ø"/>
              <a:defRPr/>
            </a:pPr>
            <a:endParaRPr lang="pt-BR" sz="2400" b="1" dirty="0" smtClean="0"/>
          </a:p>
          <a:p>
            <a:pPr marL="457200" indent="-457200">
              <a:buFont typeface="Wingdings" pitchFamily="2" charset="2"/>
              <a:buChar char="Ø"/>
              <a:defRPr/>
            </a:pPr>
            <a:r>
              <a:rPr lang="pt-BR" sz="2400" b="1" i="1" u="sng" dirty="0" smtClean="0"/>
              <a:t>FEDERAL</a:t>
            </a:r>
            <a:r>
              <a:rPr lang="pt-BR" sz="2400" b="1" dirty="0" smtClean="0"/>
              <a:t>: responsabilidade por estimular o planejamento da evacuação:</a:t>
            </a:r>
          </a:p>
          <a:p>
            <a:pPr marL="712788" lvl="1" indent="-255588">
              <a:buFontTx/>
              <a:buChar char="•"/>
              <a:defRPr/>
            </a:pPr>
            <a:r>
              <a:rPr lang="pt-BR" sz="2000" b="1" dirty="0" smtClean="0"/>
              <a:t>Coordenar atualizações, exercícios e treinamentos sobre PAE com autoridades locais</a:t>
            </a:r>
          </a:p>
          <a:p>
            <a:pPr marL="712788" lvl="1" indent="-255588">
              <a:buFontTx/>
              <a:buChar char="•"/>
              <a:defRPr/>
            </a:pPr>
            <a:r>
              <a:rPr lang="pt-BR" sz="2000" b="1" dirty="0" smtClean="0"/>
              <a:t>Compartilhar os mapas de inundação</a:t>
            </a:r>
          </a:p>
          <a:p>
            <a:pPr marL="712788" lvl="1" indent="-255588">
              <a:buFontTx/>
              <a:buChar char="•"/>
              <a:defRPr/>
            </a:pPr>
            <a:r>
              <a:rPr lang="pt-BR" sz="2000" b="1" dirty="0" smtClean="0"/>
              <a:t>Conscientizar o pública</a:t>
            </a:r>
          </a:p>
          <a:p>
            <a:pPr marL="712788" lvl="1" indent="-255588">
              <a:buFontTx/>
              <a:buChar char="•"/>
              <a:defRPr/>
            </a:pPr>
            <a:r>
              <a:rPr lang="pt-BR" sz="2000" b="1" dirty="0" smtClean="0"/>
              <a:t>Sistemas de alerta para </a:t>
            </a:r>
            <a:r>
              <a:rPr lang="pt-BR" sz="2000" b="1" dirty="0" err="1" smtClean="0"/>
              <a:t>Tuttle</a:t>
            </a:r>
            <a:r>
              <a:rPr lang="pt-BR" sz="2000" b="1" dirty="0" smtClean="0"/>
              <a:t> </a:t>
            </a:r>
            <a:r>
              <a:rPr lang="pt-BR" sz="2000" b="1" dirty="0" err="1" smtClean="0"/>
              <a:t>Creek</a:t>
            </a:r>
            <a:r>
              <a:rPr lang="pt-BR" sz="2000" b="1" dirty="0" smtClean="0"/>
              <a:t> e Wolf </a:t>
            </a:r>
            <a:r>
              <a:rPr lang="pt-BR" sz="2000" b="1" dirty="0" err="1" smtClean="0"/>
              <a:t>Creek</a:t>
            </a:r>
            <a:endParaRPr lang="pt-BR" sz="2000" b="1" dirty="0" smtClean="0"/>
          </a:p>
          <a:p>
            <a:pPr marL="1371600" lvl="2" indent="-457200">
              <a:buFont typeface="Wingdings" pitchFamily="2" charset="2"/>
              <a:buNone/>
              <a:defRPr/>
            </a:pPr>
            <a:endParaRPr lang="pt-BR" sz="2000" b="1" dirty="0"/>
          </a:p>
        </p:txBody>
      </p:sp>
      <p:pic>
        <p:nvPicPr>
          <p:cNvPr id="40964" name="Picture 4" descr="evacuation traffic"/>
          <p:cNvPicPr>
            <a:picLocks noChangeAspect="1" noChangeArrowheads="1"/>
          </p:cNvPicPr>
          <p:nvPr/>
        </p:nvPicPr>
        <p:blipFill>
          <a:blip r:embed="rId3" cstate="print"/>
          <a:srcRect/>
          <a:stretch>
            <a:fillRect/>
          </a:stretch>
        </p:blipFill>
        <p:spPr bwMode="auto">
          <a:xfrm>
            <a:off x="685800" y="592137"/>
            <a:ext cx="1905000" cy="1174750"/>
          </a:xfrm>
          <a:prstGeom prst="rect">
            <a:avLst/>
          </a:prstGeom>
          <a:noFill/>
          <a:ln w="57150">
            <a:solidFill>
              <a:srgbClr val="000000"/>
            </a:solidFill>
            <a:miter lim="800000"/>
            <a:headEnd/>
            <a:tailEnd/>
          </a:ln>
        </p:spPr>
      </p:pic>
      <p:pic>
        <p:nvPicPr>
          <p:cNvPr id="40965" name="Picture 5" descr="Traffic Control"/>
          <p:cNvPicPr>
            <a:picLocks noChangeAspect="1" noChangeArrowheads="1"/>
          </p:cNvPicPr>
          <p:nvPr/>
        </p:nvPicPr>
        <p:blipFill>
          <a:blip r:embed="rId4" cstate="print"/>
          <a:srcRect l="15277" t="12962" b="14815"/>
          <a:stretch>
            <a:fillRect/>
          </a:stretch>
        </p:blipFill>
        <p:spPr bwMode="auto">
          <a:xfrm>
            <a:off x="7040583" y="3475150"/>
            <a:ext cx="2057400" cy="1343025"/>
          </a:xfrm>
          <a:prstGeom prst="rect">
            <a:avLst/>
          </a:prstGeom>
          <a:noFill/>
          <a:ln w="57150">
            <a:solidFill>
              <a:srgbClr val="000000"/>
            </a:solidFill>
            <a:miter lim="800000"/>
            <a:headEnd/>
            <a:tailEnd/>
          </a:ln>
        </p:spPr>
      </p:pic>
      <p:sp>
        <p:nvSpPr>
          <p:cNvPr id="40966" name="Text Box 6"/>
          <p:cNvSpPr txBox="1">
            <a:spLocks noChangeArrowheads="1"/>
          </p:cNvSpPr>
          <p:nvPr/>
        </p:nvSpPr>
        <p:spPr bwMode="auto">
          <a:xfrm>
            <a:off x="2270125" y="6056313"/>
            <a:ext cx="184150" cy="366712"/>
          </a:xfrm>
          <a:prstGeom prst="rect">
            <a:avLst/>
          </a:prstGeom>
          <a:noFill/>
          <a:ln w="9525">
            <a:noFill/>
            <a:miter lim="800000"/>
            <a:headEnd/>
            <a:tailEnd/>
          </a:ln>
        </p:spPr>
        <p:txBody>
          <a:bodyPr wrap="none">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655637" y="152400"/>
            <a:ext cx="7832725" cy="1107996"/>
          </a:xfrm>
          <a:prstGeom prst="rect">
            <a:avLst/>
          </a:prstGeom>
          <a:noFill/>
          <a:ln w="9525">
            <a:noFill/>
            <a:miter lim="800000"/>
            <a:headEnd/>
            <a:tailEnd/>
          </a:ln>
          <a:effectLst/>
        </p:spPr>
        <p:txBody>
          <a:bodyPr>
            <a:spAutoFit/>
          </a:bodyPr>
          <a:lstStyle/>
          <a:p>
            <a:pPr algn="ctr">
              <a:spcAft>
                <a:spcPts val="1200"/>
              </a:spcAft>
              <a:defRPr/>
            </a:pPr>
            <a:r>
              <a:rPr lang="pt-BR" sz="2800" b="1" smtClean="0">
                <a:latin typeface="Arial Black" pitchFamily="34" charset="0"/>
              </a:rPr>
              <a:t>Planejamento da Evacuação</a:t>
            </a:r>
          </a:p>
          <a:p>
            <a:pPr algn="ctr">
              <a:defRPr/>
            </a:pPr>
            <a:r>
              <a:rPr lang="pt-BR" sz="2800" b="1" smtClean="0">
                <a:latin typeface="Arial Black" pitchFamily="34" charset="0"/>
              </a:rPr>
              <a:t>Os detalhes são importantes</a:t>
            </a:r>
            <a:endParaRPr lang="pt-BR" sz="2800" b="1">
              <a:latin typeface="Arial Black" pitchFamily="34" charset="0"/>
            </a:endParaRPr>
          </a:p>
        </p:txBody>
      </p:sp>
      <p:pic>
        <p:nvPicPr>
          <p:cNvPr id="41987" name="Picture 9" descr="Photo: man flees flood in New Orleans from Hurricane Katrina with cats"/>
          <p:cNvPicPr>
            <a:picLocks noChangeAspect="1" noChangeArrowheads="1"/>
          </p:cNvPicPr>
          <p:nvPr/>
        </p:nvPicPr>
        <p:blipFill>
          <a:blip r:embed="rId3" cstate="print"/>
          <a:srcRect/>
          <a:stretch>
            <a:fillRect/>
          </a:stretch>
        </p:blipFill>
        <p:spPr bwMode="auto">
          <a:xfrm>
            <a:off x="3048000" y="1447800"/>
            <a:ext cx="3048000" cy="4922377"/>
          </a:xfrm>
          <a:prstGeom prst="rect">
            <a:avLst/>
          </a:prstGeom>
          <a:noFill/>
          <a:ln w="57150">
            <a:solidFill>
              <a:srgbClr val="000000"/>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6200" y="228600"/>
            <a:ext cx="8991600" cy="1828800"/>
          </a:xfrm>
        </p:spPr>
        <p:txBody>
          <a:bodyPr/>
          <a:lstStyle/>
          <a:p>
            <a:pPr eaLnBrk="1" hangingPunct="1"/>
            <a:r>
              <a:rPr lang="pt-BR" sz="3200" dirty="0" smtClean="0"/>
              <a:t>Cartazes para a Comunicação de Riscos</a:t>
            </a:r>
            <a:r>
              <a:rPr lang="pt-BR" sz="4000" dirty="0" smtClean="0"/>
              <a:t/>
            </a:r>
            <a:br>
              <a:rPr lang="pt-BR" sz="4000" dirty="0" smtClean="0"/>
            </a:br>
            <a:r>
              <a:rPr lang="pt-BR" sz="3400" b="1" dirty="0" smtClean="0"/>
              <a:t>Normalmente não há uma parede de água; mas pode haver.</a:t>
            </a:r>
          </a:p>
        </p:txBody>
      </p:sp>
      <p:graphicFrame>
        <p:nvGraphicFramePr>
          <p:cNvPr id="3074" name="Object 4"/>
          <p:cNvGraphicFramePr>
            <a:graphicFrameLocks noGrp="1" noChangeAspect="1"/>
          </p:cNvGraphicFramePr>
          <p:nvPr>
            <p:ph sz="half" idx="2"/>
          </p:nvPr>
        </p:nvGraphicFramePr>
        <p:xfrm>
          <a:off x="3124200" y="2057399"/>
          <a:ext cx="3200400" cy="4049637"/>
        </p:xfrm>
        <a:graphic>
          <a:graphicData uri="http://schemas.openxmlformats.org/presentationml/2006/ole">
            <mc:AlternateContent xmlns:mc="http://schemas.openxmlformats.org/markup-compatibility/2006">
              <mc:Choice xmlns:v="urn:schemas-microsoft-com:vml" Requires="v">
                <p:oleObj spid="_x0000_s3100" name="Acrobat Document" r:id="rId4" imgW="5680080" imgH="7314120" progId="AcroExch.Document.7">
                  <p:embed/>
                </p:oleObj>
              </mc:Choice>
              <mc:Fallback>
                <p:oleObj name="Acrobat Document" r:id="rId4" imgW="5680080" imgH="7314120" progId="AcroExch.Document.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057399"/>
                        <a:ext cx="3200400" cy="404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xmlns:p14="http://schemas.microsoft.com/office/powerpoint/2010/main">
    <p:cover dir="r"/>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sz="half" idx="1"/>
          </p:nvPr>
        </p:nvSpPr>
        <p:spPr>
          <a:xfrm>
            <a:off x="457200" y="2133600"/>
            <a:ext cx="4024313" cy="3992563"/>
          </a:xfrm>
        </p:spPr>
        <p:txBody>
          <a:bodyPr/>
          <a:lstStyle/>
          <a:p>
            <a:pPr eaLnBrk="1" hangingPunct="1">
              <a:buFontTx/>
              <a:buNone/>
            </a:pPr>
            <a:endParaRPr lang="en-US" sz="2800" smtClean="0"/>
          </a:p>
          <a:p>
            <a:pPr eaLnBrk="1" hangingPunct="1"/>
            <a:endParaRPr lang="en-US" sz="3600" smtClean="0"/>
          </a:p>
          <a:p>
            <a:pPr eaLnBrk="1" hangingPunct="1">
              <a:buFontTx/>
              <a:buNone/>
            </a:pPr>
            <a:r>
              <a:rPr lang="en-US" sz="2800" smtClean="0"/>
              <a:t> </a:t>
            </a:r>
          </a:p>
        </p:txBody>
      </p:sp>
      <p:sp>
        <p:nvSpPr>
          <p:cNvPr id="43011" name="Rectangle 6"/>
          <p:cNvSpPr>
            <a:spLocks noGrp="1" noChangeArrowheads="1"/>
          </p:cNvSpPr>
          <p:nvPr>
            <p:ph type="title"/>
          </p:nvPr>
        </p:nvSpPr>
        <p:spPr/>
        <p:txBody>
          <a:bodyPr/>
          <a:lstStyle/>
          <a:p>
            <a:pPr eaLnBrk="1" hangingPunct="1"/>
            <a:endParaRPr lang="en-US" smtClean="0"/>
          </a:p>
        </p:txBody>
      </p:sp>
      <p:pic>
        <p:nvPicPr>
          <p:cNvPr id="43012" name="Picture 7" descr="Casitas Evac Info 1"/>
          <p:cNvPicPr>
            <a:picLocks noChangeAspect="1" noChangeArrowheads="1"/>
          </p:cNvPicPr>
          <p:nvPr/>
        </p:nvPicPr>
        <p:blipFill>
          <a:blip r:embed="rId3" cstate="print"/>
          <a:srcRect/>
          <a:stretch>
            <a:fillRect/>
          </a:stretch>
        </p:blipFill>
        <p:spPr bwMode="auto">
          <a:xfrm>
            <a:off x="228600" y="381000"/>
            <a:ext cx="4757738" cy="5334000"/>
          </a:xfrm>
          <a:prstGeom prst="rect">
            <a:avLst/>
          </a:prstGeom>
          <a:noFill/>
          <a:ln w="9525">
            <a:noFill/>
            <a:miter lim="800000"/>
            <a:headEnd/>
            <a:tailEnd/>
          </a:ln>
        </p:spPr>
      </p:pic>
      <p:pic>
        <p:nvPicPr>
          <p:cNvPr id="43013" name="Picture 8" descr="Casitas Evac Pic 1"/>
          <p:cNvPicPr>
            <a:picLocks noChangeAspect="1" noChangeArrowheads="1"/>
          </p:cNvPicPr>
          <p:nvPr/>
        </p:nvPicPr>
        <p:blipFill>
          <a:blip r:embed="rId4" cstate="print"/>
          <a:srcRect/>
          <a:stretch>
            <a:fillRect/>
          </a:stretch>
        </p:blipFill>
        <p:spPr bwMode="auto">
          <a:xfrm>
            <a:off x="5257800" y="381000"/>
            <a:ext cx="3708400" cy="5334000"/>
          </a:xfrm>
          <a:prstGeom prst="rect">
            <a:avLst/>
          </a:prstGeom>
          <a:noFill/>
          <a:ln w="9525">
            <a:noFill/>
            <a:miter lim="800000"/>
            <a:headEnd/>
            <a:tailEnd/>
          </a:ln>
        </p:spPr>
      </p:pic>
    </p:spTree>
  </p:cSld>
  <p:clrMapOvr>
    <a:masterClrMapping/>
  </p:clrMapOvr>
  <p:transition xmlns:p14="http://schemas.microsoft.com/office/powerpoint/2010/main">
    <p:cover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609600" y="304800"/>
            <a:ext cx="7518400" cy="1371600"/>
          </a:xfrm>
          <a:prstGeom prst="rect">
            <a:avLst/>
          </a:prstGeom>
          <a:noFill/>
          <a:ln w="9525">
            <a:noFill/>
            <a:miter lim="800000"/>
            <a:headEnd/>
            <a:tailEnd/>
          </a:ln>
        </p:spPr>
        <p:txBody>
          <a:bodyPr/>
          <a:lstStyle/>
          <a:p>
            <a:pPr eaLnBrk="0" hangingPunct="0"/>
            <a:r>
              <a:rPr lang="pt-BR" sz="3200" b="1" smtClean="0">
                <a:latin typeface="+mj-lt"/>
              </a:rPr>
              <a:t>Que condições podem criar uma emergência em potencial?</a:t>
            </a:r>
            <a:endParaRPr lang="pt-BR" sz="3200" b="1">
              <a:latin typeface="+mj-lt"/>
            </a:endParaRPr>
          </a:p>
        </p:txBody>
      </p:sp>
      <p:sp>
        <p:nvSpPr>
          <p:cNvPr id="2" name="CaixaDeTexto 1"/>
          <p:cNvSpPr txBox="1"/>
          <p:nvPr/>
        </p:nvSpPr>
        <p:spPr>
          <a:xfrm>
            <a:off x="457200" y="1981200"/>
            <a:ext cx="8001000" cy="3733800"/>
          </a:xfrm>
          <a:prstGeom prst="rect">
            <a:avLst/>
          </a:prstGeom>
          <a:noFill/>
        </p:spPr>
        <p:txBody>
          <a:bodyPr wrap="square" numCol="1" rtlCol="0">
            <a:normAutofit/>
          </a:bodyPr>
          <a:lstStyle/>
          <a:p>
            <a:pPr>
              <a:tabLst>
                <a:tab pos="174625" algn="l"/>
                <a:tab pos="4122738" algn="l"/>
              </a:tabLst>
            </a:pPr>
            <a:r>
              <a:rPr lang="pt-BR" b="1" dirty="0" smtClean="0"/>
              <a:t>Ruptura de Barragem</a:t>
            </a:r>
            <a:r>
              <a:rPr lang="pt-BR" b="1" dirty="0"/>
              <a:t>	</a:t>
            </a:r>
            <a:r>
              <a:rPr lang="pt-BR" b="1" dirty="0" smtClean="0"/>
              <a:t>Condições em desenvolvimento</a:t>
            </a:r>
          </a:p>
          <a:p>
            <a:pPr>
              <a:tabLst>
                <a:tab pos="174625" algn="l"/>
                <a:tab pos="4122738" algn="l"/>
              </a:tabLst>
            </a:pPr>
            <a:endParaRPr lang="pt-BR" b="1" dirty="0" smtClean="0"/>
          </a:p>
          <a:p>
            <a:pPr>
              <a:tabLst>
                <a:tab pos="174625" algn="l"/>
                <a:tab pos="4122738" algn="l"/>
              </a:tabLst>
            </a:pPr>
            <a:r>
              <a:rPr lang="pt-BR" b="1" dirty="0" smtClean="0"/>
              <a:t>Falha de componente	Carga fora do normal</a:t>
            </a:r>
          </a:p>
          <a:p>
            <a:pPr>
              <a:tabLst>
                <a:tab pos="174625" algn="l"/>
                <a:tab pos="4122738" algn="l"/>
              </a:tabLst>
            </a:pPr>
            <a:endParaRPr lang="pt-BR" b="1" dirty="0" smtClean="0"/>
          </a:p>
          <a:p>
            <a:pPr>
              <a:tabLst>
                <a:tab pos="174625" algn="l"/>
                <a:tab pos="4122738" algn="l"/>
              </a:tabLst>
            </a:pPr>
            <a:r>
              <a:rPr lang="pt-BR" b="1" dirty="0" smtClean="0"/>
              <a:t>Mal funcionamento de comporta	SDF ou grande descarga</a:t>
            </a:r>
          </a:p>
          <a:p>
            <a:pPr>
              <a:tabLst>
                <a:tab pos="174625" algn="l"/>
                <a:tab pos="4122738" algn="l"/>
              </a:tabLst>
            </a:pPr>
            <a:endParaRPr lang="pt-BR" b="1" dirty="0" smtClean="0"/>
          </a:p>
          <a:p>
            <a:pPr>
              <a:tabLst>
                <a:tab pos="174625" algn="l"/>
                <a:tab pos="4122738" algn="l"/>
              </a:tabLst>
            </a:pPr>
            <a:r>
              <a:rPr lang="pt-BR" b="1" dirty="0" smtClean="0"/>
              <a:t>Erro humano	Sabotagem</a:t>
            </a:r>
          </a:p>
          <a:p>
            <a:pPr>
              <a:tabLst>
                <a:tab pos="174625" algn="l"/>
              </a:tabLst>
            </a:pPr>
            <a:endParaRPr lang="pt-BR"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609600" y="381000"/>
            <a:ext cx="7832725" cy="519112"/>
          </a:xfrm>
          <a:prstGeom prst="rect">
            <a:avLst/>
          </a:prstGeom>
          <a:noFill/>
          <a:ln w="9525">
            <a:noFill/>
            <a:miter lim="800000"/>
            <a:headEnd/>
            <a:tailEnd/>
          </a:ln>
          <a:effectLst/>
        </p:spPr>
        <p:txBody>
          <a:bodyPr>
            <a:spAutoFit/>
          </a:bodyPr>
          <a:lstStyle/>
          <a:p>
            <a:pPr algn="ctr">
              <a:defRPr/>
            </a:pPr>
            <a:r>
              <a:rPr lang="pt-BR" sz="2800" b="1" smtClean="0">
                <a:latin typeface="Arial Black" pitchFamily="34" charset="0"/>
              </a:rPr>
              <a:t>Coordenação</a:t>
            </a:r>
            <a:endParaRPr lang="pt-BR" sz="2800" b="1">
              <a:latin typeface="Arial Black" pitchFamily="34" charset="0"/>
            </a:endParaRPr>
          </a:p>
        </p:txBody>
      </p:sp>
      <p:sp>
        <p:nvSpPr>
          <p:cNvPr id="77827" name="Text Box 3"/>
          <p:cNvSpPr txBox="1">
            <a:spLocks noChangeArrowheads="1"/>
          </p:cNvSpPr>
          <p:nvPr/>
        </p:nvSpPr>
        <p:spPr bwMode="auto">
          <a:xfrm>
            <a:off x="838200" y="1524000"/>
            <a:ext cx="7543800" cy="2616101"/>
          </a:xfrm>
          <a:prstGeom prst="rect">
            <a:avLst/>
          </a:prstGeom>
          <a:noFill/>
          <a:ln w="9525">
            <a:noFill/>
            <a:miter lim="800000"/>
            <a:headEnd/>
            <a:tailEnd/>
          </a:ln>
          <a:effectLst/>
        </p:spPr>
        <p:txBody>
          <a:bodyPr>
            <a:normAutofit fontScale="92500"/>
          </a:bodyPr>
          <a:lstStyle/>
          <a:p>
            <a:pPr marL="457200" indent="-457200">
              <a:lnSpc>
                <a:spcPct val="110000"/>
              </a:lnSpc>
              <a:spcAft>
                <a:spcPts val="1200"/>
              </a:spcAft>
              <a:buFont typeface="Wingdings" pitchFamily="2" charset="2"/>
              <a:buChar char="Ø"/>
              <a:defRPr/>
            </a:pPr>
            <a:r>
              <a:rPr lang="pt-BR" sz="2400" dirty="0" smtClean="0"/>
              <a:t>Coordenar internamente: operações, prontidão, engenharia, segurança, Comitê de Segurança da Barragem.</a:t>
            </a:r>
          </a:p>
          <a:p>
            <a:pPr marL="457200" indent="-457200">
              <a:lnSpc>
                <a:spcPct val="110000"/>
              </a:lnSpc>
              <a:spcAft>
                <a:spcPts val="1200"/>
              </a:spcAft>
              <a:buFont typeface="Wingdings" pitchFamily="2" charset="2"/>
              <a:buChar char="Ø"/>
              <a:defRPr/>
            </a:pPr>
            <a:r>
              <a:rPr lang="pt-BR" sz="2400" dirty="0" smtClean="0"/>
              <a:t>Coordenar com órgãos locais de emergência ao menos uma vez ao ano.</a:t>
            </a:r>
          </a:p>
          <a:p>
            <a:pPr marL="457200" indent="-457200">
              <a:spcAft>
                <a:spcPts val="1200"/>
              </a:spcAft>
              <a:buFont typeface="Wingdings" pitchFamily="2" charset="2"/>
              <a:buChar char="Ø"/>
              <a:defRPr/>
            </a:pPr>
            <a:r>
              <a:rPr lang="pt-BR" sz="2400" dirty="0" smtClean="0"/>
              <a:t>Incluir Hidrelétrica na coordenação e no planejamento.</a:t>
            </a:r>
            <a:endParaRPr lang="pt-BR" sz="2400"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685800" y="393865"/>
            <a:ext cx="7832725" cy="707886"/>
          </a:xfrm>
          <a:prstGeom prst="rect">
            <a:avLst/>
          </a:prstGeom>
          <a:noFill/>
          <a:ln w="9525">
            <a:noFill/>
            <a:miter lim="800000"/>
            <a:headEnd/>
            <a:tailEnd/>
          </a:ln>
          <a:effectLst/>
        </p:spPr>
        <p:txBody>
          <a:bodyPr>
            <a:spAutoFit/>
          </a:bodyPr>
          <a:lstStyle/>
          <a:p>
            <a:pPr algn="ctr">
              <a:defRPr/>
            </a:pPr>
            <a:r>
              <a:rPr lang="pt-BR" sz="4000" b="1" dirty="0" smtClean="0">
                <a:latin typeface="Arial Black" pitchFamily="34" charset="0"/>
              </a:rPr>
              <a:t>Manutenção</a:t>
            </a:r>
            <a:endParaRPr lang="pt-BR" sz="4000" b="1" dirty="0">
              <a:latin typeface="Arial Black" pitchFamily="34" charset="0"/>
            </a:endParaRPr>
          </a:p>
        </p:txBody>
      </p:sp>
      <p:sp>
        <p:nvSpPr>
          <p:cNvPr id="79879" name="Rectangle 7"/>
          <p:cNvSpPr>
            <a:spLocks noChangeArrowheads="1"/>
          </p:cNvSpPr>
          <p:nvPr/>
        </p:nvSpPr>
        <p:spPr bwMode="auto">
          <a:xfrm>
            <a:off x="381000" y="1981200"/>
            <a:ext cx="8458200" cy="3962400"/>
          </a:xfrm>
          <a:prstGeom prst="rect">
            <a:avLst/>
          </a:prstGeom>
          <a:noFill/>
          <a:ln w="9525">
            <a:noFill/>
            <a:miter lim="800000"/>
            <a:headEnd/>
            <a:tailEnd/>
          </a:ln>
          <a:effectLst/>
        </p:spPr>
        <p:txBody>
          <a:bodyPr wrap="square">
            <a:normAutofit/>
          </a:bodyPr>
          <a:lstStyle/>
          <a:p>
            <a:pPr marL="342900" indent="-342900" eaLnBrk="0" hangingPunct="0">
              <a:spcAft>
                <a:spcPts val="1200"/>
              </a:spcAft>
              <a:buFont typeface="Wingdings" pitchFamily="2" charset="2"/>
              <a:buChar char="Ø"/>
              <a:defRPr/>
            </a:pPr>
            <a:r>
              <a:rPr lang="pt-BR" sz="2400" dirty="0" smtClean="0"/>
              <a:t>Revisar e atualizar os “</a:t>
            </a:r>
            <a:r>
              <a:rPr lang="pt-BR" sz="2400" i="1" dirty="0" smtClean="0"/>
              <a:t>perecíveis</a:t>
            </a:r>
            <a:r>
              <a:rPr lang="pt-BR" sz="2400" dirty="0" smtClean="0"/>
              <a:t>”, </a:t>
            </a:r>
            <a:r>
              <a:rPr lang="pt-BR" sz="2400" dirty="0" smtClean="0"/>
              <a:t>ao menos anualmente:</a:t>
            </a:r>
          </a:p>
          <a:p>
            <a:pPr marL="1257300" lvl="2" indent="-342900" eaLnBrk="0" hangingPunct="0">
              <a:spcAft>
                <a:spcPts val="1200"/>
              </a:spcAft>
              <a:buFont typeface="Arial" pitchFamily="34" charset="0"/>
              <a:buChar char="•"/>
              <a:defRPr/>
            </a:pPr>
            <a:r>
              <a:rPr lang="pt-BR" sz="2400" dirty="0" smtClean="0"/>
              <a:t>Nomes e números de telefone para notificar</a:t>
            </a:r>
          </a:p>
          <a:p>
            <a:pPr marL="1257300" lvl="2" indent="-342900" eaLnBrk="0" hangingPunct="0">
              <a:spcAft>
                <a:spcPts val="1200"/>
              </a:spcAft>
              <a:buFont typeface="Arial" pitchFamily="34" charset="0"/>
              <a:buChar char="•"/>
              <a:defRPr/>
            </a:pPr>
            <a:r>
              <a:rPr lang="pt-BR" sz="2400" dirty="0" smtClean="0"/>
              <a:t>Fornecedores</a:t>
            </a:r>
          </a:p>
          <a:p>
            <a:pPr marL="1257300" lvl="2" indent="-342900" eaLnBrk="0" hangingPunct="0">
              <a:buFont typeface="Arial" pitchFamily="34" charset="0"/>
              <a:buChar char="•"/>
              <a:defRPr/>
            </a:pPr>
            <a:r>
              <a:rPr lang="pt-BR" sz="2400" dirty="0" smtClean="0"/>
              <a:t>Empreiteiras</a:t>
            </a:r>
          </a:p>
          <a:p>
            <a:pPr lvl="2" eaLnBrk="0" hangingPunct="0">
              <a:defRPr/>
            </a:pPr>
            <a:endParaRPr lang="pt-BR" sz="2400" dirty="0" smtClean="0"/>
          </a:p>
          <a:p>
            <a:pPr marL="342900" lvl="2" indent="-342900" eaLnBrk="0" hangingPunct="0">
              <a:buFont typeface="Wingdings" pitchFamily="2" charset="2"/>
              <a:buChar char="Ø"/>
              <a:defRPr/>
            </a:pPr>
            <a:r>
              <a:rPr lang="pt-BR" sz="2400" dirty="0" smtClean="0"/>
              <a:t>Exercício para testar a verificar o PAE.</a:t>
            </a:r>
            <a:endParaRPr lang="pt-BR" sz="2400"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WordArt 2"/>
          <p:cNvSpPr>
            <a:spLocks noChangeArrowheads="1" noChangeShapeType="1" noTextEdit="1"/>
          </p:cNvSpPr>
          <p:nvPr/>
        </p:nvSpPr>
        <p:spPr bwMode="auto">
          <a:xfrm>
            <a:off x="3269178" y="4953000"/>
            <a:ext cx="2781300" cy="1524000"/>
          </a:xfrm>
          <a:prstGeom prst="rect">
            <a:avLst/>
          </a:prstGeom>
        </p:spPr>
        <p:txBody>
          <a:bodyPr spcFirstLastPara="1" wrap="none" fromWordArt="1">
            <a:prstTxWarp prst="textArchUp">
              <a:avLst>
                <a:gd name="adj" fmla="val 10800004"/>
              </a:avLst>
            </a:prstTxWarp>
          </a:bodyPr>
          <a:lstStyle/>
          <a:p>
            <a:pPr algn="ctr"/>
            <a:r>
              <a:rPr lang="en-US" sz="3600" kern="10" dirty="0" err="1" smtClean="0">
                <a:ln w="9525">
                  <a:solidFill>
                    <a:srgbClr val="000000"/>
                  </a:solidFill>
                  <a:round/>
                  <a:headEnd/>
                  <a:tailEnd/>
                </a:ln>
                <a:latin typeface="Arial Black"/>
              </a:rPr>
              <a:t>Perguntas</a:t>
            </a:r>
            <a:endParaRPr lang="en-US" sz="3600" kern="10" dirty="0">
              <a:ln w="9525">
                <a:solidFill>
                  <a:srgbClr val="000000"/>
                </a:solidFill>
                <a:round/>
                <a:headEnd/>
                <a:tailEnd/>
              </a:ln>
              <a:latin typeface="Arial Black"/>
            </a:endParaRPr>
          </a:p>
          <a:p>
            <a:pPr algn="ctr"/>
            <a:r>
              <a:rPr lang="en-US" sz="3600" kern="10" dirty="0">
                <a:ln w="9525">
                  <a:solidFill>
                    <a:srgbClr val="000000"/>
                  </a:solidFill>
                  <a:round/>
                  <a:headEnd/>
                  <a:tailEnd/>
                </a:ln>
                <a:latin typeface="Arial Black"/>
              </a:rPr>
              <a:t>?</a:t>
            </a:r>
          </a:p>
        </p:txBody>
      </p:sp>
      <p:sp>
        <p:nvSpPr>
          <p:cNvPr id="63491" name="Text Box 3"/>
          <p:cNvSpPr txBox="1">
            <a:spLocks noChangeArrowheads="1"/>
          </p:cNvSpPr>
          <p:nvPr/>
        </p:nvSpPr>
        <p:spPr bwMode="auto">
          <a:xfrm>
            <a:off x="2030928" y="685800"/>
            <a:ext cx="5257800" cy="2123658"/>
          </a:xfrm>
          <a:prstGeom prst="rect">
            <a:avLst/>
          </a:prstGeom>
          <a:noFill/>
          <a:ln w="9525">
            <a:noFill/>
            <a:miter lim="800000"/>
            <a:headEnd/>
            <a:tailEnd/>
          </a:ln>
        </p:spPr>
        <p:txBody>
          <a:bodyPr wrap="square">
            <a:spAutoFit/>
          </a:bodyPr>
          <a:lstStyle/>
          <a:p>
            <a:pPr algn="ctr" eaLnBrk="0" hangingPunct="0"/>
            <a:r>
              <a:rPr lang="pt-BR" sz="4400" dirty="0">
                <a:latin typeface="Copperplate Gothic Bold" pitchFamily="34" charset="0"/>
              </a:rPr>
              <a:t>Planejamento e Respostas para Emergências</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WordArt 2"/>
          <p:cNvSpPr>
            <a:spLocks noChangeArrowheads="1" noChangeShapeType="1" noTextEdit="1"/>
          </p:cNvSpPr>
          <p:nvPr/>
        </p:nvSpPr>
        <p:spPr bwMode="auto">
          <a:xfrm>
            <a:off x="1066800" y="1676400"/>
            <a:ext cx="6934200" cy="708025"/>
          </a:xfrm>
          <a:prstGeom prst="rect">
            <a:avLst/>
          </a:prstGeom>
        </p:spPr>
        <p:txBody>
          <a:bodyPr wrap="none" fromWordArt="1">
            <a:prstTxWarp prst="textWave1">
              <a:avLst>
                <a:gd name="adj1" fmla="val 13005"/>
                <a:gd name="adj2" fmla="val 0"/>
              </a:avLst>
            </a:prstTxWarp>
          </a:bodyPr>
          <a:lstStyle/>
          <a:p>
            <a:pPr algn="ctr"/>
            <a:r>
              <a:rPr lang="pt-BR" sz="3600" kern="10" dirty="0" smtClean="0">
                <a:ln w="9525">
                  <a:noFill/>
                  <a:round/>
                  <a:headEnd/>
                  <a:tailEnd/>
                </a:ln>
                <a:latin typeface="Times New Roman"/>
                <a:cs typeface="Times New Roman"/>
              </a:rPr>
              <a:t>....um Plano de Ação </a:t>
            </a:r>
            <a:r>
              <a:rPr lang="pt-BR" sz="3600" kern="10" dirty="0" smtClean="0">
                <a:ln w="9525">
                  <a:noFill/>
                  <a:round/>
                  <a:headEnd/>
                  <a:tailEnd/>
                </a:ln>
                <a:latin typeface="Times New Roman"/>
                <a:cs typeface="Times New Roman"/>
              </a:rPr>
              <a:t>Emergencial</a:t>
            </a:r>
            <a:r>
              <a:rPr lang="pt-BR" sz="3600" kern="10" dirty="0" smtClean="0">
                <a:ln w="9525">
                  <a:noFill/>
                  <a:round/>
                  <a:headEnd/>
                  <a:tailEnd/>
                </a:ln>
                <a:latin typeface="Times New Roman"/>
                <a:cs typeface="Times New Roman"/>
              </a:rPr>
              <a:t>?</a:t>
            </a:r>
            <a:endParaRPr lang="pt-BR" sz="3600" kern="10" dirty="0">
              <a:ln w="9525">
                <a:noFill/>
                <a:round/>
                <a:headEnd/>
                <a:tailEnd/>
              </a:ln>
              <a:latin typeface="Times New Roman"/>
              <a:cs typeface="Times New Roman"/>
            </a:endParaRPr>
          </a:p>
        </p:txBody>
      </p:sp>
      <p:sp>
        <p:nvSpPr>
          <p:cNvPr id="11267" name="Text Box 3"/>
          <p:cNvSpPr txBox="1">
            <a:spLocks noChangeArrowheads="1"/>
          </p:cNvSpPr>
          <p:nvPr/>
        </p:nvSpPr>
        <p:spPr bwMode="auto">
          <a:xfrm>
            <a:off x="914400" y="2971800"/>
            <a:ext cx="7543800" cy="2895600"/>
          </a:xfrm>
          <a:prstGeom prst="rect">
            <a:avLst/>
          </a:prstGeom>
          <a:noFill/>
          <a:ln w="9525">
            <a:noFill/>
            <a:miter lim="800000"/>
            <a:headEnd/>
            <a:tailEnd/>
          </a:ln>
        </p:spPr>
        <p:txBody>
          <a:bodyPr>
            <a:normAutofit/>
          </a:bodyPr>
          <a:lstStyle/>
          <a:p>
            <a:pPr eaLnBrk="0" hangingPunct="0"/>
            <a:r>
              <a:rPr lang="pt-BR" sz="2400" dirty="0" smtClean="0"/>
              <a:t>Um plano formal que identifica condições potenciais de emergência </a:t>
            </a:r>
            <a:r>
              <a:rPr lang="pt-BR" sz="2400" dirty="0" smtClean="0"/>
              <a:t>em </a:t>
            </a:r>
            <a:r>
              <a:rPr lang="pt-BR" sz="2400" dirty="0" smtClean="0"/>
              <a:t>uma barragem e descreve procedimentos para </a:t>
            </a:r>
            <a:r>
              <a:rPr lang="pt-BR" sz="2400" i="1" u="sng" dirty="0" smtClean="0"/>
              <a:t>minimizar danos à propriedade e perda de vida</a:t>
            </a:r>
            <a:r>
              <a:rPr lang="pt-BR" sz="2400" dirty="0" smtClean="0"/>
              <a:t>.</a:t>
            </a:r>
          </a:p>
          <a:p>
            <a:pPr eaLnBrk="0" hangingPunct="0"/>
            <a:endParaRPr lang="pt-BR" sz="2400" dirty="0" smtClean="0"/>
          </a:p>
          <a:p>
            <a:pPr eaLnBrk="0" hangingPunct="0"/>
            <a:r>
              <a:rPr lang="pt-BR" sz="2400" dirty="0" err="1" smtClean="0"/>
              <a:t>PAEs</a:t>
            </a:r>
            <a:r>
              <a:rPr lang="pt-BR" sz="2400" dirty="0" smtClean="0"/>
              <a:t> são medidas interinas ou permanentes de redução de risco.</a:t>
            </a:r>
            <a:endParaRPr lang="pt-BR" sz="2400" dirty="0"/>
          </a:p>
        </p:txBody>
      </p:sp>
      <p:sp>
        <p:nvSpPr>
          <p:cNvPr id="11268" name="WordArt 4"/>
          <p:cNvSpPr>
            <a:spLocks noChangeArrowheads="1" noChangeShapeType="1" noTextEdit="1"/>
          </p:cNvSpPr>
          <p:nvPr/>
        </p:nvSpPr>
        <p:spPr bwMode="auto">
          <a:xfrm>
            <a:off x="914400" y="457200"/>
            <a:ext cx="2133600" cy="555625"/>
          </a:xfrm>
          <a:prstGeom prst="rect">
            <a:avLst/>
          </a:prstGeom>
        </p:spPr>
        <p:txBody>
          <a:bodyPr wrap="none" fromWordArt="1">
            <a:prstTxWarp prst="textWave1">
              <a:avLst>
                <a:gd name="adj1" fmla="val 13005"/>
                <a:gd name="adj2" fmla="val 0"/>
              </a:avLst>
            </a:prstTxWarp>
          </a:bodyPr>
          <a:lstStyle/>
          <a:p>
            <a:pPr algn="ctr"/>
            <a:r>
              <a:rPr lang="pt-BR" sz="3600" kern="10" smtClean="0">
                <a:ln w="9525">
                  <a:noFill/>
                  <a:round/>
                  <a:headEnd/>
                  <a:tailEnd/>
                </a:ln>
                <a:latin typeface="Times New Roman"/>
                <a:cs typeface="Times New Roman"/>
              </a:rPr>
              <a:t>O que é ….</a:t>
            </a:r>
            <a:endParaRPr lang="pt-BR" sz="3600" kern="10">
              <a:ln w="9525">
                <a:noFill/>
                <a:round/>
                <a:headEnd/>
                <a:tailEnd/>
              </a:ln>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9114" y="239486"/>
            <a:ext cx="6096000" cy="1447800"/>
          </a:xfrm>
          <a:prstGeom prst="rect">
            <a:avLst/>
          </a:prstGeom>
          <a:noFill/>
          <a:ln w="9525">
            <a:noFill/>
            <a:miter lim="800000"/>
            <a:headEnd/>
            <a:tailEnd/>
          </a:ln>
        </p:spPr>
        <p:txBody>
          <a:bodyPr>
            <a:normAutofit fontScale="85000" lnSpcReduction="20000"/>
          </a:bodyPr>
          <a:lstStyle/>
          <a:p>
            <a:pPr eaLnBrk="0" hangingPunct="0"/>
            <a:r>
              <a:rPr lang="pt-BR" sz="4400" dirty="0" smtClean="0">
                <a:latin typeface="Copperplate Gothic Bold" pitchFamily="34" charset="0"/>
              </a:rPr>
              <a:t>Por que </a:t>
            </a:r>
            <a:r>
              <a:rPr lang="pt-BR" sz="4400" dirty="0" smtClean="0">
                <a:latin typeface="Copperplate Gothic Bold" pitchFamily="34" charset="0"/>
              </a:rPr>
              <a:t>precisamos de planos de emergência?</a:t>
            </a:r>
            <a:endParaRPr lang="pt-BR" sz="4400" dirty="0">
              <a:latin typeface="Copperplate Gothic Bold" pitchFamily="34" charset="0"/>
            </a:endParaRPr>
          </a:p>
        </p:txBody>
      </p:sp>
      <p:grpSp>
        <p:nvGrpSpPr>
          <p:cNvPr id="2" name="Group 5"/>
          <p:cNvGrpSpPr>
            <a:grpSpLocks/>
          </p:cNvGrpSpPr>
          <p:nvPr/>
        </p:nvGrpSpPr>
        <p:grpSpPr bwMode="auto">
          <a:xfrm>
            <a:off x="1259114" y="1828800"/>
            <a:ext cx="7034213" cy="4451350"/>
            <a:chOff x="890" y="1886"/>
            <a:chExt cx="4431" cy="2804"/>
          </a:xfrm>
        </p:grpSpPr>
        <p:sp>
          <p:nvSpPr>
            <p:cNvPr id="12292" name="Text Box 6"/>
            <p:cNvSpPr txBox="1">
              <a:spLocks noChangeArrowheads="1"/>
            </p:cNvSpPr>
            <p:nvPr/>
          </p:nvSpPr>
          <p:spPr bwMode="auto">
            <a:xfrm>
              <a:off x="890" y="1918"/>
              <a:ext cx="3929" cy="2772"/>
            </a:xfrm>
            <a:prstGeom prst="rect">
              <a:avLst/>
            </a:prstGeom>
            <a:noFill/>
            <a:ln w="9525">
              <a:noFill/>
              <a:miter lim="800000"/>
              <a:headEnd/>
              <a:tailEnd/>
            </a:ln>
          </p:spPr>
          <p:txBody>
            <a:bodyPr wrap="square">
              <a:normAutofit/>
            </a:bodyPr>
            <a:lstStyle/>
            <a:p>
              <a:r>
                <a:rPr lang="pt-BR" sz="2800" dirty="0" smtClean="0"/>
                <a:t>Para preparar a notificação, alertas e evacuação </a:t>
              </a:r>
              <a:r>
                <a:rPr lang="pt-BR" sz="2800" dirty="0" smtClean="0"/>
                <a:t>TEMPESTIVAS</a:t>
              </a:r>
              <a:endParaRPr lang="pt-BR" sz="2800" dirty="0" smtClean="0"/>
            </a:p>
            <a:p>
              <a:endParaRPr lang="pt-BR" sz="2800" dirty="0" smtClean="0"/>
            </a:p>
            <a:p>
              <a:r>
                <a:rPr lang="pt-BR" sz="2800" dirty="0" smtClean="0"/>
                <a:t>Reduzir o risco de perdas de vida</a:t>
              </a:r>
            </a:p>
            <a:p>
              <a:endParaRPr lang="pt-BR" sz="2800" dirty="0" smtClean="0"/>
            </a:p>
            <a:p>
              <a:r>
                <a:rPr lang="pt-BR" sz="2800" dirty="0" smtClean="0"/>
                <a:t>A evacuação é uma responsabilidade local</a:t>
              </a:r>
            </a:p>
            <a:p>
              <a:endParaRPr lang="pt-BR" sz="2800" dirty="0" smtClean="0"/>
            </a:p>
            <a:p>
              <a:r>
                <a:rPr lang="pt-BR" sz="2800" dirty="0" smtClean="0"/>
                <a:t>O USACE não pode ordenar uma evacuação</a:t>
              </a:r>
            </a:p>
            <a:p>
              <a:endParaRPr lang="pt-BR" sz="2800" b="1" dirty="0" smtClean="0"/>
            </a:p>
            <a:p>
              <a:endParaRPr lang="pt-BR" sz="2800" b="1" dirty="0"/>
            </a:p>
          </p:txBody>
        </p:sp>
        <p:pic>
          <p:nvPicPr>
            <p:cNvPr id="12293" name="Picture 7" descr="MMj02362270000[1]"/>
            <p:cNvPicPr>
              <a:picLocks noChangeAspect="1" noChangeArrowheads="1" noCrop="1"/>
            </p:cNvPicPr>
            <p:nvPr/>
          </p:nvPicPr>
          <p:blipFill>
            <a:blip r:embed="rId3" cstate="print"/>
            <a:srcRect/>
            <a:stretch>
              <a:fillRect/>
            </a:stretch>
          </p:blipFill>
          <p:spPr bwMode="auto">
            <a:xfrm>
              <a:off x="4811" y="1886"/>
              <a:ext cx="510" cy="696"/>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nvSpPr>
        <p:spPr bwMode="auto">
          <a:xfrm>
            <a:off x="762000" y="152400"/>
            <a:ext cx="8039380" cy="584775"/>
          </a:xfrm>
          <a:prstGeom prst="rect">
            <a:avLst/>
          </a:prstGeom>
          <a:noFill/>
          <a:ln w="9525">
            <a:noFill/>
            <a:miter lim="800000"/>
            <a:headEnd/>
            <a:tailEnd/>
          </a:ln>
        </p:spPr>
        <p:txBody>
          <a:bodyPr wrap="none">
            <a:spAutoFit/>
          </a:bodyPr>
          <a:lstStyle/>
          <a:p>
            <a:r>
              <a:rPr lang="pt-BR" sz="3200" b="1" dirty="0" smtClean="0"/>
              <a:t>Apesar de nossos melhores esforços... </a:t>
            </a:r>
            <a:endParaRPr lang="pt-BR" sz="3200" b="1" dirty="0"/>
          </a:p>
        </p:txBody>
      </p:sp>
      <p:pic>
        <p:nvPicPr>
          <p:cNvPr id="13315" name="Picture 6"/>
          <p:cNvPicPr>
            <a:picLocks noChangeAspect="1" noChangeArrowheads="1"/>
          </p:cNvPicPr>
          <p:nvPr/>
        </p:nvPicPr>
        <p:blipFill>
          <a:blip r:embed="rId3" cstate="print"/>
          <a:srcRect/>
          <a:stretch>
            <a:fillRect/>
          </a:stretch>
        </p:blipFill>
        <p:spPr bwMode="auto">
          <a:xfrm>
            <a:off x="228600" y="1066800"/>
            <a:ext cx="3962400" cy="2971800"/>
          </a:xfrm>
          <a:prstGeom prst="rect">
            <a:avLst/>
          </a:prstGeom>
          <a:noFill/>
          <a:ln w="9525">
            <a:noFill/>
            <a:miter lim="800000"/>
            <a:headEnd/>
            <a:tailEnd/>
          </a:ln>
        </p:spPr>
      </p:pic>
      <p:pic>
        <p:nvPicPr>
          <p:cNvPr id="13316" name="Picture 7"/>
          <p:cNvPicPr>
            <a:picLocks noChangeAspect="1" noChangeArrowheads="1"/>
          </p:cNvPicPr>
          <p:nvPr/>
        </p:nvPicPr>
        <p:blipFill>
          <a:blip r:embed="rId4" cstate="print"/>
          <a:srcRect/>
          <a:stretch>
            <a:fillRect/>
          </a:stretch>
        </p:blipFill>
        <p:spPr bwMode="auto">
          <a:xfrm>
            <a:off x="228600" y="4038600"/>
            <a:ext cx="3962400" cy="2513013"/>
          </a:xfrm>
          <a:prstGeom prst="rect">
            <a:avLst/>
          </a:prstGeom>
          <a:noFill/>
          <a:ln w="9525">
            <a:noFill/>
            <a:miter lim="800000"/>
            <a:headEnd/>
            <a:tailEnd/>
          </a:ln>
        </p:spPr>
      </p:pic>
      <p:pic>
        <p:nvPicPr>
          <p:cNvPr id="13317" name="Picture 8"/>
          <p:cNvPicPr>
            <a:picLocks noChangeAspect="1" noChangeArrowheads="1"/>
          </p:cNvPicPr>
          <p:nvPr/>
        </p:nvPicPr>
        <p:blipFill>
          <a:blip r:embed="rId5" cstate="print"/>
          <a:srcRect/>
          <a:stretch>
            <a:fillRect/>
          </a:stretch>
        </p:blipFill>
        <p:spPr bwMode="auto">
          <a:xfrm>
            <a:off x="4200525" y="2590800"/>
            <a:ext cx="4943475" cy="3124200"/>
          </a:xfrm>
          <a:prstGeom prst="rect">
            <a:avLst/>
          </a:prstGeom>
          <a:noFill/>
          <a:ln w="9525">
            <a:noFill/>
            <a:miter lim="800000"/>
            <a:headEnd/>
            <a:tailEnd/>
          </a:ln>
        </p:spPr>
      </p:pic>
      <p:sp>
        <p:nvSpPr>
          <p:cNvPr id="13318" name="TextBox 9"/>
          <p:cNvSpPr txBox="1">
            <a:spLocks noChangeArrowheads="1"/>
          </p:cNvSpPr>
          <p:nvPr/>
        </p:nvSpPr>
        <p:spPr bwMode="auto">
          <a:xfrm>
            <a:off x="304800" y="3505200"/>
            <a:ext cx="2958054" cy="400110"/>
          </a:xfrm>
          <a:prstGeom prst="rect">
            <a:avLst/>
          </a:prstGeom>
          <a:noFill/>
          <a:ln w="9525">
            <a:noFill/>
            <a:miter lim="800000"/>
            <a:headEnd/>
            <a:tailEnd/>
          </a:ln>
        </p:spPr>
        <p:txBody>
          <a:bodyPr wrap="none">
            <a:spAutoFit/>
          </a:bodyPr>
          <a:lstStyle/>
          <a:p>
            <a:r>
              <a:rPr lang="en-US" sz="2000" b="1" dirty="0" err="1" smtClean="0"/>
              <a:t>Barragem</a:t>
            </a:r>
            <a:r>
              <a:rPr lang="en-US" sz="2000" b="1" dirty="0" smtClean="0"/>
              <a:t> Teton, </a:t>
            </a:r>
            <a:r>
              <a:rPr lang="en-US" sz="2000" b="1" dirty="0"/>
              <a:t>Idaho</a:t>
            </a:r>
          </a:p>
        </p:txBody>
      </p:sp>
      <p:sp>
        <p:nvSpPr>
          <p:cNvPr id="13319" name="TextBox 10"/>
          <p:cNvSpPr txBox="1">
            <a:spLocks noChangeArrowheads="1"/>
          </p:cNvSpPr>
          <p:nvPr/>
        </p:nvSpPr>
        <p:spPr bwMode="auto">
          <a:xfrm>
            <a:off x="304800" y="6096000"/>
            <a:ext cx="3111942" cy="400110"/>
          </a:xfrm>
          <a:prstGeom prst="rect">
            <a:avLst/>
          </a:prstGeom>
          <a:noFill/>
          <a:ln w="9525">
            <a:noFill/>
            <a:miter lim="800000"/>
            <a:headEnd/>
            <a:tailEnd/>
          </a:ln>
        </p:spPr>
        <p:txBody>
          <a:bodyPr wrap="none">
            <a:spAutoFit/>
          </a:bodyPr>
          <a:lstStyle/>
          <a:p>
            <a:r>
              <a:rPr lang="en-US" sz="2000" b="1" dirty="0"/>
              <a:t>Big Bay, </a:t>
            </a:r>
            <a:r>
              <a:rPr lang="en-US" sz="2000" b="1" dirty="0" smtClean="0"/>
              <a:t>Missouri </a:t>
            </a:r>
            <a:r>
              <a:rPr lang="en-US" sz="2000" b="1" dirty="0"/>
              <a:t>- 2004</a:t>
            </a:r>
          </a:p>
        </p:txBody>
      </p:sp>
      <p:sp>
        <p:nvSpPr>
          <p:cNvPr id="13320" name="TextBox 11"/>
          <p:cNvSpPr txBox="1">
            <a:spLocks noChangeArrowheads="1"/>
          </p:cNvSpPr>
          <p:nvPr/>
        </p:nvSpPr>
        <p:spPr bwMode="auto">
          <a:xfrm>
            <a:off x="4267200" y="2667000"/>
            <a:ext cx="2847254" cy="400110"/>
          </a:xfrm>
          <a:prstGeom prst="rect">
            <a:avLst/>
          </a:prstGeom>
          <a:noFill/>
          <a:ln w="9525">
            <a:noFill/>
            <a:miter lim="800000"/>
            <a:headEnd/>
            <a:tailEnd/>
          </a:ln>
        </p:spPr>
        <p:txBody>
          <a:bodyPr wrap="none">
            <a:spAutoFit/>
          </a:bodyPr>
          <a:lstStyle/>
          <a:p>
            <a:r>
              <a:rPr lang="en-US" sz="2000" b="1" dirty="0" err="1" smtClean="0">
                <a:solidFill>
                  <a:schemeClr val="bg1"/>
                </a:solidFill>
              </a:rPr>
              <a:t>Lago</a:t>
            </a:r>
            <a:r>
              <a:rPr lang="en-US" sz="2000" b="1" dirty="0" smtClean="0">
                <a:solidFill>
                  <a:schemeClr val="bg1"/>
                </a:solidFill>
              </a:rPr>
              <a:t> </a:t>
            </a:r>
            <a:r>
              <a:rPr lang="en-US" sz="2000" b="1" dirty="0">
                <a:solidFill>
                  <a:schemeClr val="bg1"/>
                </a:solidFill>
              </a:rPr>
              <a:t>Delhi, Iowa 2010</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ohnstown Flood Damage 2"/>
          <p:cNvPicPr>
            <a:picLocks noChangeAspect="1" noChangeArrowheads="1"/>
          </p:cNvPicPr>
          <p:nvPr/>
        </p:nvPicPr>
        <p:blipFill>
          <a:blip r:embed="rId3" cstate="print"/>
          <a:srcRect/>
          <a:stretch>
            <a:fillRect/>
          </a:stretch>
        </p:blipFill>
        <p:spPr bwMode="auto">
          <a:xfrm>
            <a:off x="609600" y="1989138"/>
            <a:ext cx="3733800" cy="2125662"/>
          </a:xfrm>
          <a:prstGeom prst="rect">
            <a:avLst/>
          </a:prstGeom>
          <a:noFill/>
          <a:ln w="38100">
            <a:solidFill>
              <a:srgbClr val="000000"/>
            </a:solidFill>
            <a:miter lim="800000"/>
            <a:headEnd/>
            <a:tailEnd/>
          </a:ln>
        </p:spPr>
      </p:pic>
      <p:sp>
        <p:nvSpPr>
          <p:cNvPr id="14339" name="Text Box 3"/>
          <p:cNvSpPr txBox="1">
            <a:spLocks noChangeArrowheads="1"/>
          </p:cNvSpPr>
          <p:nvPr/>
        </p:nvSpPr>
        <p:spPr bwMode="auto">
          <a:xfrm>
            <a:off x="533400" y="4159250"/>
            <a:ext cx="4191000" cy="717550"/>
          </a:xfrm>
          <a:prstGeom prst="rect">
            <a:avLst/>
          </a:prstGeom>
          <a:noFill/>
          <a:ln w="9525">
            <a:noFill/>
            <a:miter lim="800000"/>
            <a:headEnd/>
            <a:tailEnd/>
          </a:ln>
        </p:spPr>
        <p:txBody>
          <a:bodyPr wrap="none">
            <a:normAutofit/>
          </a:bodyPr>
          <a:lstStyle/>
          <a:p>
            <a:pPr eaLnBrk="0" hangingPunct="0"/>
            <a:r>
              <a:rPr lang="pt-BR" b="1" dirty="0" smtClean="0"/>
              <a:t>Medidas para prevenir ou minimizar</a:t>
            </a:r>
          </a:p>
          <a:p>
            <a:pPr eaLnBrk="0" hangingPunct="0"/>
            <a:r>
              <a:rPr lang="pt-BR" b="1" dirty="0" smtClean="0"/>
              <a:t>as </a:t>
            </a:r>
            <a:r>
              <a:rPr lang="pt-BR" b="1" dirty="0" smtClean="0"/>
              <a:t>consequências </a:t>
            </a:r>
            <a:r>
              <a:rPr lang="pt-BR" b="1" dirty="0" smtClean="0"/>
              <a:t>…</a:t>
            </a:r>
            <a:endParaRPr lang="pt-BR" b="1" dirty="0"/>
          </a:p>
        </p:txBody>
      </p:sp>
      <p:pic>
        <p:nvPicPr>
          <p:cNvPr id="14340" name="Picture 5" descr="East Grand Forks, Minnesota, April 1997"/>
          <p:cNvPicPr>
            <a:picLocks noChangeAspect="1" noChangeArrowheads="1"/>
          </p:cNvPicPr>
          <p:nvPr/>
        </p:nvPicPr>
        <p:blipFill>
          <a:blip r:embed="rId4" cstate="print"/>
          <a:srcRect/>
          <a:stretch>
            <a:fillRect/>
          </a:stretch>
        </p:blipFill>
        <p:spPr bwMode="auto">
          <a:xfrm>
            <a:off x="5372100" y="1905000"/>
            <a:ext cx="3162300" cy="2286000"/>
          </a:xfrm>
          <a:prstGeom prst="rect">
            <a:avLst/>
          </a:prstGeom>
          <a:noFill/>
          <a:ln w="38100">
            <a:solidFill>
              <a:srgbClr val="000000"/>
            </a:solidFill>
            <a:miter lim="800000"/>
            <a:headEnd/>
            <a:tailEnd/>
          </a:ln>
        </p:spPr>
      </p:pic>
      <p:pic>
        <p:nvPicPr>
          <p:cNvPr id="14341" name="Picture 6" descr="floodland"/>
          <p:cNvPicPr>
            <a:picLocks noChangeAspect="1" noChangeArrowheads="1"/>
          </p:cNvPicPr>
          <p:nvPr/>
        </p:nvPicPr>
        <p:blipFill>
          <a:blip r:embed="rId5" cstate="print"/>
          <a:srcRect/>
          <a:stretch>
            <a:fillRect/>
          </a:stretch>
        </p:blipFill>
        <p:spPr bwMode="auto">
          <a:xfrm>
            <a:off x="76200" y="4876800"/>
            <a:ext cx="1981200" cy="1371600"/>
          </a:xfrm>
          <a:prstGeom prst="rect">
            <a:avLst/>
          </a:prstGeom>
          <a:noFill/>
          <a:ln w="38100">
            <a:solidFill>
              <a:srgbClr val="000000"/>
            </a:solidFill>
            <a:miter lim="800000"/>
            <a:headEnd/>
            <a:tailEnd/>
          </a:ln>
        </p:spPr>
      </p:pic>
      <p:pic>
        <p:nvPicPr>
          <p:cNvPr id="14342" name="Picture 7" descr="flood%20home"/>
          <p:cNvPicPr>
            <a:picLocks noChangeAspect="1" noChangeArrowheads="1"/>
          </p:cNvPicPr>
          <p:nvPr/>
        </p:nvPicPr>
        <p:blipFill>
          <a:blip r:embed="rId6" cstate="print"/>
          <a:srcRect/>
          <a:stretch>
            <a:fillRect/>
          </a:stretch>
        </p:blipFill>
        <p:spPr bwMode="auto">
          <a:xfrm>
            <a:off x="2438400" y="4876800"/>
            <a:ext cx="2895600" cy="1447800"/>
          </a:xfrm>
          <a:prstGeom prst="rect">
            <a:avLst/>
          </a:prstGeom>
          <a:noFill/>
          <a:ln w="38100">
            <a:solidFill>
              <a:srgbClr val="000000"/>
            </a:solidFill>
            <a:miter lim="800000"/>
            <a:headEnd/>
            <a:tailEnd/>
          </a:ln>
        </p:spPr>
      </p:pic>
      <p:sp>
        <p:nvSpPr>
          <p:cNvPr id="22536" name="Rectangle 8"/>
          <p:cNvSpPr>
            <a:spLocks noChangeArrowheads="1"/>
          </p:cNvSpPr>
          <p:nvPr/>
        </p:nvSpPr>
        <p:spPr bwMode="auto">
          <a:xfrm>
            <a:off x="609600" y="381000"/>
            <a:ext cx="7832725" cy="954107"/>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defRPr/>
            </a:pPr>
            <a:r>
              <a:rPr lang="en-US" sz="2800" b="1" dirty="0" err="1" smtClean="0">
                <a:solidFill>
                  <a:schemeClr val="tx2"/>
                </a:solidFill>
                <a:effectLst>
                  <a:outerShdw blurRad="38100" dist="38100" dir="2700000" algn="tl">
                    <a:srgbClr val="C0C0C0"/>
                  </a:outerShdw>
                </a:effectLst>
                <a:latin typeface="Arial Black" pitchFamily="34" charset="0"/>
              </a:rPr>
              <a:t>Justificativas</a:t>
            </a:r>
            <a:r>
              <a:rPr lang="en-US" sz="2800" b="1" dirty="0" smtClean="0">
                <a:solidFill>
                  <a:schemeClr val="tx2"/>
                </a:solidFill>
                <a:effectLst>
                  <a:outerShdw blurRad="38100" dist="38100" dir="2700000" algn="tl">
                    <a:srgbClr val="C0C0C0"/>
                  </a:outerShdw>
                </a:effectLst>
                <a:latin typeface="Arial Black" pitchFamily="34" charset="0"/>
              </a:rPr>
              <a:t> </a:t>
            </a:r>
            <a:r>
              <a:rPr lang="en-US" sz="2800" b="1" dirty="0" err="1" smtClean="0">
                <a:solidFill>
                  <a:schemeClr val="tx2"/>
                </a:solidFill>
                <a:effectLst>
                  <a:outerShdw blurRad="38100" dist="38100" dir="2700000" algn="tl">
                    <a:srgbClr val="C0C0C0"/>
                  </a:outerShdw>
                </a:effectLst>
                <a:latin typeface="Arial Black" pitchFamily="34" charset="0"/>
              </a:rPr>
              <a:t>pelo</a:t>
            </a:r>
            <a:r>
              <a:rPr lang="en-US" sz="2800" b="1" dirty="0" smtClean="0">
                <a:solidFill>
                  <a:schemeClr val="tx2"/>
                </a:solidFill>
                <a:effectLst>
                  <a:outerShdw blurRad="38100" dist="38100" dir="2700000" algn="tl">
                    <a:srgbClr val="C0C0C0"/>
                  </a:outerShdw>
                </a:effectLst>
                <a:latin typeface="Arial Black" pitchFamily="34" charset="0"/>
              </a:rPr>
              <a:t> </a:t>
            </a:r>
            <a:r>
              <a:rPr lang="en-US" sz="2800" b="1" dirty="0" err="1" smtClean="0">
                <a:solidFill>
                  <a:schemeClr val="tx2"/>
                </a:solidFill>
                <a:effectLst>
                  <a:outerShdw blurRad="38100" dist="38100" dir="2700000" algn="tl">
                    <a:srgbClr val="C0C0C0"/>
                  </a:outerShdw>
                </a:effectLst>
                <a:latin typeface="Arial Black" pitchFamily="34" charset="0"/>
              </a:rPr>
              <a:t>Planejamento</a:t>
            </a:r>
            <a:r>
              <a:rPr lang="en-US" sz="2800" b="1" dirty="0" smtClean="0">
                <a:solidFill>
                  <a:schemeClr val="tx2"/>
                </a:solidFill>
                <a:effectLst>
                  <a:outerShdw blurRad="38100" dist="38100" dir="2700000" algn="tl">
                    <a:srgbClr val="C0C0C0"/>
                  </a:outerShdw>
                </a:effectLst>
                <a:latin typeface="Arial Black" pitchFamily="34" charset="0"/>
              </a:rPr>
              <a:t> e </a:t>
            </a:r>
            <a:r>
              <a:rPr lang="en-US" sz="2800" b="1" dirty="0" err="1" smtClean="0">
                <a:solidFill>
                  <a:schemeClr val="tx2"/>
                </a:solidFill>
                <a:effectLst>
                  <a:outerShdw blurRad="38100" dist="38100" dir="2700000" algn="tl">
                    <a:srgbClr val="C0C0C0"/>
                  </a:outerShdw>
                </a:effectLst>
                <a:latin typeface="Arial Black" pitchFamily="34" charset="0"/>
              </a:rPr>
              <a:t>Resposta</a:t>
            </a:r>
            <a:r>
              <a:rPr lang="en-US" sz="2800" b="1" dirty="0" smtClean="0">
                <a:solidFill>
                  <a:schemeClr val="tx2"/>
                </a:solidFill>
                <a:effectLst>
                  <a:outerShdw blurRad="38100" dist="38100" dir="2700000" algn="tl">
                    <a:srgbClr val="C0C0C0"/>
                  </a:outerShdw>
                </a:effectLst>
                <a:latin typeface="Arial Black" pitchFamily="34" charset="0"/>
              </a:rPr>
              <a:t> </a:t>
            </a:r>
            <a:r>
              <a:rPr lang="en-US" sz="2800" b="1" dirty="0" err="1" smtClean="0">
                <a:solidFill>
                  <a:schemeClr val="tx2"/>
                </a:solidFill>
                <a:effectLst>
                  <a:outerShdw blurRad="38100" dist="38100" dir="2700000" algn="tl">
                    <a:srgbClr val="C0C0C0"/>
                  </a:outerShdw>
                </a:effectLst>
                <a:latin typeface="Arial Black" pitchFamily="34" charset="0"/>
              </a:rPr>
              <a:t>em</a:t>
            </a:r>
            <a:r>
              <a:rPr lang="en-US" sz="2800" b="1" dirty="0" smtClean="0">
                <a:solidFill>
                  <a:schemeClr val="tx2"/>
                </a:solidFill>
                <a:effectLst>
                  <a:outerShdw blurRad="38100" dist="38100" dir="2700000" algn="tl">
                    <a:srgbClr val="C0C0C0"/>
                  </a:outerShdw>
                </a:effectLst>
                <a:latin typeface="Arial Black" pitchFamily="34" charset="0"/>
              </a:rPr>
              <a:t> </a:t>
            </a:r>
            <a:r>
              <a:rPr lang="en-US" sz="2800" b="1" dirty="0" err="1" smtClean="0">
                <a:solidFill>
                  <a:schemeClr val="tx2"/>
                </a:solidFill>
                <a:effectLst>
                  <a:outerShdw blurRad="38100" dist="38100" dir="2700000" algn="tl">
                    <a:srgbClr val="C0C0C0"/>
                  </a:outerShdw>
                </a:effectLst>
                <a:latin typeface="Arial Black" pitchFamily="34" charset="0"/>
              </a:rPr>
              <a:t>Emerg</a:t>
            </a:r>
            <a:r>
              <a:rPr lang="en-US" sz="2800" b="1" dirty="0" err="1" smtClean="0">
                <a:solidFill>
                  <a:schemeClr val="tx2"/>
                </a:solidFill>
                <a:effectLst>
                  <a:outerShdw blurRad="38100" dist="38100" dir="2700000" algn="tl">
                    <a:srgbClr val="C0C0C0"/>
                  </a:outerShdw>
                </a:effectLst>
                <a:latin typeface="Arial Black" pitchFamily="34" charset="0"/>
              </a:rPr>
              <a:t>ências</a:t>
            </a:r>
            <a:endParaRPr lang="en-US" sz="2800" b="1" dirty="0">
              <a:solidFill>
                <a:schemeClr val="tx2"/>
              </a:solidFill>
              <a:effectLst>
                <a:outerShdw blurRad="38100" dist="38100" dir="2700000" algn="tl">
                  <a:srgbClr val="C0C0C0"/>
                </a:outerShdw>
              </a:effectLst>
              <a:latin typeface="Arial Black" pitchFamily="34" charset="0"/>
            </a:endParaRPr>
          </a:p>
        </p:txBody>
      </p:sp>
      <p:pic>
        <p:nvPicPr>
          <p:cNvPr id="14344" name="Picture 9" descr="Chi Chi dam"/>
          <p:cNvPicPr>
            <a:picLocks noChangeAspect="1" noChangeArrowheads="1"/>
          </p:cNvPicPr>
          <p:nvPr/>
        </p:nvPicPr>
        <p:blipFill>
          <a:blip r:embed="rId7" cstate="print"/>
          <a:srcRect/>
          <a:stretch>
            <a:fillRect/>
          </a:stretch>
        </p:blipFill>
        <p:spPr bwMode="auto">
          <a:xfrm>
            <a:off x="5715000" y="4343400"/>
            <a:ext cx="2819400" cy="2063750"/>
          </a:xfrm>
          <a:prstGeom prst="rect">
            <a:avLst/>
          </a:prstGeom>
          <a:noFill/>
          <a:ln w="34925">
            <a:solidFill>
              <a:schemeClr val="tx1"/>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ic_12"/>
          <p:cNvPicPr>
            <a:picLocks noChangeAspect="1" noChangeArrowheads="1"/>
          </p:cNvPicPr>
          <p:nvPr/>
        </p:nvPicPr>
        <p:blipFill>
          <a:blip r:embed="rId3" cstate="print"/>
          <a:srcRect/>
          <a:stretch>
            <a:fillRect/>
          </a:stretch>
        </p:blipFill>
        <p:spPr bwMode="auto">
          <a:xfrm>
            <a:off x="1752600" y="2135188"/>
            <a:ext cx="2819400" cy="1751012"/>
          </a:xfrm>
          <a:prstGeom prst="rect">
            <a:avLst/>
          </a:prstGeom>
          <a:noFill/>
          <a:ln w="76200">
            <a:solidFill>
              <a:srgbClr val="000000"/>
            </a:solidFill>
            <a:miter lim="800000"/>
            <a:headEnd/>
            <a:tailEnd/>
          </a:ln>
        </p:spPr>
      </p:pic>
      <p:pic>
        <p:nvPicPr>
          <p:cNvPr id="15363" name="Picture 3" descr="sinkhole"/>
          <p:cNvPicPr>
            <a:picLocks noChangeAspect="1" noChangeArrowheads="1"/>
          </p:cNvPicPr>
          <p:nvPr/>
        </p:nvPicPr>
        <p:blipFill>
          <a:blip r:embed="rId4" cstate="print"/>
          <a:srcRect/>
          <a:stretch>
            <a:fillRect/>
          </a:stretch>
        </p:blipFill>
        <p:spPr bwMode="auto">
          <a:xfrm>
            <a:off x="1752600" y="3878263"/>
            <a:ext cx="2743200" cy="1989137"/>
          </a:xfrm>
          <a:prstGeom prst="rect">
            <a:avLst/>
          </a:prstGeom>
          <a:noFill/>
          <a:ln w="76200">
            <a:solidFill>
              <a:srgbClr val="000000"/>
            </a:solidFill>
            <a:miter lim="800000"/>
            <a:headEnd/>
            <a:tailEnd/>
          </a:ln>
        </p:spPr>
      </p:pic>
      <p:pic>
        <p:nvPicPr>
          <p:cNvPr id="15364" name="Picture 4" descr="P0002474"/>
          <p:cNvPicPr>
            <a:picLocks noChangeAspect="1" noChangeArrowheads="1"/>
          </p:cNvPicPr>
          <p:nvPr/>
        </p:nvPicPr>
        <p:blipFill>
          <a:blip r:embed="rId5" cstate="print"/>
          <a:srcRect/>
          <a:stretch>
            <a:fillRect/>
          </a:stretch>
        </p:blipFill>
        <p:spPr bwMode="auto">
          <a:xfrm>
            <a:off x="4572000" y="2133600"/>
            <a:ext cx="2844800" cy="1797050"/>
          </a:xfrm>
          <a:prstGeom prst="rect">
            <a:avLst/>
          </a:prstGeom>
          <a:noFill/>
          <a:ln w="76200">
            <a:solidFill>
              <a:srgbClr val="000000"/>
            </a:solidFill>
            <a:miter lim="800000"/>
            <a:headEnd/>
            <a:tailEnd/>
          </a:ln>
        </p:spPr>
      </p:pic>
      <p:pic>
        <p:nvPicPr>
          <p:cNvPr id="15365" name="Picture 5" descr="P0002499"/>
          <p:cNvPicPr>
            <a:picLocks noChangeAspect="1" noChangeArrowheads="1"/>
          </p:cNvPicPr>
          <p:nvPr/>
        </p:nvPicPr>
        <p:blipFill>
          <a:blip r:embed="rId6" cstate="print"/>
          <a:srcRect/>
          <a:stretch>
            <a:fillRect/>
          </a:stretch>
        </p:blipFill>
        <p:spPr bwMode="auto">
          <a:xfrm>
            <a:off x="4521200" y="3922713"/>
            <a:ext cx="2870200" cy="1944687"/>
          </a:xfrm>
          <a:prstGeom prst="rect">
            <a:avLst/>
          </a:prstGeom>
          <a:noFill/>
          <a:ln w="76200">
            <a:solidFill>
              <a:srgbClr val="000000"/>
            </a:solidFill>
            <a:miter lim="800000"/>
            <a:headEnd/>
            <a:tailEnd/>
          </a:ln>
        </p:spPr>
      </p:pic>
      <p:sp>
        <p:nvSpPr>
          <p:cNvPr id="24582" name="Text Box 6"/>
          <p:cNvSpPr txBox="1">
            <a:spLocks noChangeArrowheads="1"/>
          </p:cNvSpPr>
          <p:nvPr/>
        </p:nvSpPr>
        <p:spPr bwMode="auto">
          <a:xfrm>
            <a:off x="609600" y="1371600"/>
            <a:ext cx="7848600" cy="641350"/>
          </a:xfrm>
          <a:prstGeom prst="rect">
            <a:avLst/>
          </a:prstGeom>
          <a:noFill/>
          <a:ln w="9525">
            <a:noFill/>
            <a:miter lim="800000"/>
            <a:headEnd/>
            <a:tailEnd/>
          </a:ln>
          <a:effectLst/>
        </p:spPr>
        <p:txBody>
          <a:bodyPr wrap="square">
            <a:spAutoFit/>
          </a:bodyPr>
          <a:lstStyle/>
          <a:p>
            <a:pPr>
              <a:buFont typeface="Wingdings" pitchFamily="2" charset="2"/>
              <a:buNone/>
              <a:defRPr/>
            </a:pPr>
            <a:r>
              <a:rPr lang="en-US" sz="3600" b="1" dirty="0"/>
              <a:t>  </a:t>
            </a:r>
            <a:r>
              <a:rPr lang="pt-BR" sz="3600" b="1" dirty="0" smtClean="0">
                <a:effectLst>
                  <a:outerShdw blurRad="38100" dist="38100" dir="2700000" algn="tl">
                    <a:srgbClr val="C0C0C0"/>
                  </a:outerShdw>
                </a:effectLst>
              </a:rPr>
              <a:t>Reconhecer e Avaliar Problemas</a:t>
            </a:r>
            <a:endParaRPr lang="pt-BR" sz="3600" b="1" dirty="0">
              <a:effectLst>
                <a:outerShdw blurRad="38100" dist="38100" dir="2700000" algn="tl">
                  <a:srgbClr val="C0C0C0"/>
                </a:outerShdw>
              </a:effectLst>
            </a:endParaRPr>
          </a:p>
        </p:txBody>
      </p:sp>
      <p:sp>
        <p:nvSpPr>
          <p:cNvPr id="24583" name="Rectangle 7"/>
          <p:cNvSpPr>
            <a:spLocks noChangeArrowheads="1"/>
          </p:cNvSpPr>
          <p:nvPr/>
        </p:nvSpPr>
        <p:spPr bwMode="auto">
          <a:xfrm>
            <a:off x="609600" y="304800"/>
            <a:ext cx="7832725" cy="1384995"/>
          </a:xfrm>
          <a:prstGeom prst="rect">
            <a:avLst/>
          </a:prstGeom>
          <a:noFill/>
          <a:ln w="9525">
            <a:noFill/>
            <a:miter lim="800000"/>
            <a:headEnd/>
            <a:tailEnd/>
          </a:ln>
          <a:effectLst/>
        </p:spPr>
        <p:txBody>
          <a:bodyPr>
            <a:spAutoFit/>
          </a:bodyPr>
          <a:lstStyle/>
          <a:p>
            <a:pPr algn="ctr">
              <a:defRPr/>
            </a:pPr>
            <a:r>
              <a:rPr lang="pt-BR" sz="2800" b="1" dirty="0" smtClean="0">
                <a:solidFill>
                  <a:schemeClr val="tx2"/>
                </a:solidFill>
                <a:effectLst>
                  <a:outerShdw blurRad="38100" dist="38100" dir="2700000" algn="tl">
                    <a:srgbClr val="C0C0C0"/>
                  </a:outerShdw>
                </a:effectLst>
                <a:latin typeface="Arial Black" pitchFamily="34" charset="0"/>
              </a:rPr>
              <a:t>Justificativas para o Planejamento </a:t>
            </a:r>
            <a:r>
              <a:rPr lang="pt-BR" sz="2800" b="1" dirty="0">
                <a:solidFill>
                  <a:schemeClr val="tx2"/>
                </a:solidFill>
                <a:effectLst>
                  <a:outerShdw blurRad="38100" dist="38100" dir="2700000" algn="tl">
                    <a:srgbClr val="C0C0C0"/>
                  </a:outerShdw>
                </a:effectLst>
                <a:latin typeface="Arial Black" pitchFamily="34" charset="0"/>
              </a:rPr>
              <a:t>e Respostas </a:t>
            </a:r>
            <a:r>
              <a:rPr lang="pt-BR" sz="2800" b="1" dirty="0" smtClean="0">
                <a:solidFill>
                  <a:schemeClr val="tx2"/>
                </a:solidFill>
                <a:effectLst>
                  <a:outerShdw blurRad="38100" dist="38100" dir="2700000" algn="tl">
                    <a:srgbClr val="C0C0C0"/>
                  </a:outerShdw>
                </a:effectLst>
                <a:latin typeface="Arial Black" pitchFamily="34" charset="0"/>
              </a:rPr>
              <a:t>em </a:t>
            </a:r>
            <a:r>
              <a:rPr lang="pt-BR" sz="2800" b="1" dirty="0">
                <a:solidFill>
                  <a:schemeClr val="tx2"/>
                </a:solidFill>
                <a:effectLst>
                  <a:outerShdw blurRad="38100" dist="38100" dir="2700000" algn="tl">
                    <a:srgbClr val="C0C0C0"/>
                  </a:outerShdw>
                </a:effectLst>
                <a:latin typeface="Arial Black" pitchFamily="34" charset="0"/>
              </a:rPr>
              <a:t>Emergências</a:t>
            </a:r>
          </a:p>
          <a:p>
            <a:pPr algn="ctr">
              <a:defRPr/>
            </a:pPr>
            <a:endParaRPr lang="en-US" sz="2800" b="1" dirty="0">
              <a:solidFill>
                <a:schemeClr val="tx2"/>
              </a:solidFill>
              <a:effectLst>
                <a:outerShdw blurRad="38100" dist="38100" dir="2700000" algn="tl">
                  <a:srgbClr val="C0C0C0"/>
                </a:outerShdw>
              </a:effectLst>
              <a:latin typeface="Arial Black" pitchFamily="34"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6662</TotalTime>
  <Words>3165</Words>
  <Application>Microsoft Macintosh PowerPoint</Application>
  <PresentationFormat>On-screen Show (4:3)</PresentationFormat>
  <Paragraphs>361</Paragraphs>
  <Slides>42</Slides>
  <Notes>41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45" baseType="lpstr">
      <vt:lpstr>Title Master</vt:lpstr>
      <vt:lpstr>Slide Master</vt:lpstr>
      <vt:lpstr>Acrobat Document</vt:lpstr>
      <vt:lpstr>Planos de Ação Emergenciais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Cartazes para a Comunicação de Riscos Normalmente não há uma parede de água; mas pode haver.</vt:lpstr>
      <vt:lpstr>PowerPoint Presentation</vt:lpstr>
      <vt:lpstr>PowerPoint Presentation</vt:lpstr>
      <vt:lpstr>PowerPoint Presentation</vt:lpstr>
      <vt:lpstr>PowerPoint Presentation</vt:lpstr>
    </vt:vector>
  </TitlesOfParts>
  <Company>US Army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Andrew Miccolis</cp:lastModifiedBy>
  <cp:revision>70</cp:revision>
  <dcterms:created xsi:type="dcterms:W3CDTF">2009-05-21T17:19:18Z</dcterms:created>
  <dcterms:modified xsi:type="dcterms:W3CDTF">2013-05-23T23:14:34Z</dcterms:modified>
</cp:coreProperties>
</file>